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4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56"/>
    <p:restoredTop sz="96405"/>
  </p:normalViewPr>
  <p:slideViewPr>
    <p:cSldViewPr snapToGrid="0" snapToObjects="1">
      <p:cViewPr>
        <p:scale>
          <a:sx n="50" d="100"/>
          <a:sy n="50" d="100"/>
        </p:scale>
        <p:origin x="1104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talk about Monte Carlo Methods</a:t>
            </a:r>
          </a:p>
          <a:p>
            <a:r>
              <a:t>Why?</a:t>
            </a:r>
          </a:p>
          <a:p>
            <a:r>
              <a:t>We are going to explore a technique which directly estimates the state-value function without using the transition model, the Monte Carlo Method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Now it is time to extend the TD method to the control case.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L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508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088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63585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481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8786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2941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Arrow"/>
          <p:cNvSpPr/>
          <p:nvPr/>
        </p:nvSpPr>
        <p:spPr>
          <a:xfrm>
            <a:off x="10530879" y="3879982"/>
            <a:ext cx="3322242" cy="5123128"/>
          </a:xfrm>
          <a:prstGeom prst="rightArrow">
            <a:avLst>
              <a:gd name="adj1" fmla="val 32000"/>
              <a:gd name="adj2" fmla="val 80122"/>
            </a:avLst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Body Level One…"/>
          <p:cNvSpPr txBox="1"/>
          <p:nvPr/>
        </p:nvSpPr>
        <p:spPr>
          <a:xfrm>
            <a:off x="1689100" y="2756958"/>
            <a:ext cx="8624557" cy="736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indent="0" algn="l">
              <a:spcBef>
                <a:spcPts val="1000"/>
              </a:spcBef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abl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735184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570355" cy="73691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3000"/>
              </a:spcBef>
              <a:buSzTx/>
              <a:buNone/>
              <a:defRPr sz="32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3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3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177" name="Table"/>
          <p:cNvGraphicFramePr/>
          <p:nvPr/>
        </p:nvGraphicFramePr>
        <p:xfrm>
          <a:off x="1710266" y="3746500"/>
          <a:ext cx="20741614" cy="71723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5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44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This table is a placeholder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Place your table over 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or Stylegu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8" name="Color Styleguide"/>
          <p:cNvSpPr txBox="1"/>
          <p:nvPr/>
        </p:nvSpPr>
        <p:spPr>
          <a:xfrm>
            <a:off x="1014531" y="448096"/>
            <a:ext cx="5523205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Color Styleguide</a:t>
            </a:r>
          </a:p>
        </p:txBody>
      </p:sp>
      <p:sp>
        <p:nvSpPr>
          <p:cNvPr id="189" name="Blue: 0, 141, 196 (use for subheaders)"/>
          <p:cNvSpPr txBox="1"/>
          <p:nvPr/>
        </p:nvSpPr>
        <p:spPr>
          <a:xfrm>
            <a:off x="1722860" y="2666175"/>
            <a:ext cx="68751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08DC4"/>
                </a:solidFill>
              </a:defRPr>
            </a:lvl1pPr>
          </a:lstStyle>
          <a:p>
            <a:r>
              <a:t>Blue: 0, 141, 196 (use for subheaders)</a:t>
            </a:r>
          </a:p>
        </p:txBody>
      </p:sp>
      <p:sp>
        <p:nvSpPr>
          <p:cNvPr id="190" name="Purple: 161, 102, 255 (use for Sagemaker Hyperlinks)"/>
          <p:cNvSpPr txBox="1"/>
          <p:nvPr/>
        </p:nvSpPr>
        <p:spPr>
          <a:xfrm>
            <a:off x="1749805" y="3665242"/>
            <a:ext cx="963320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166FF"/>
                </a:solidFill>
              </a:defRPr>
            </a:lvl1pPr>
          </a:lstStyle>
          <a:p>
            <a:r>
              <a:t>Purple: 161, 102, 255 (use for Sagemaker Hyperlinks)</a:t>
            </a:r>
          </a:p>
        </p:txBody>
      </p:sp>
      <p:sp>
        <p:nvSpPr>
          <p:cNvPr id="191" name="Orange: 255, 153, 0 (use for a definiendum callout)"/>
          <p:cNvSpPr txBox="1"/>
          <p:nvPr/>
        </p:nvSpPr>
        <p:spPr>
          <a:xfrm>
            <a:off x="1739688" y="4664309"/>
            <a:ext cx="918819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9900"/>
                </a:solidFill>
              </a:defRPr>
            </a:lvl1pPr>
          </a:lstStyle>
          <a:p>
            <a:r>
              <a:t>Orange: 255, 153, 0 (use for a definiendum callout)</a:t>
            </a:r>
          </a:p>
        </p:txBody>
      </p:sp>
      <p:sp>
        <p:nvSpPr>
          <p:cNvPr id="192" name="Charcoal: 55, 55, 55 (use for general text)"/>
          <p:cNvSpPr txBox="1"/>
          <p:nvPr/>
        </p:nvSpPr>
        <p:spPr>
          <a:xfrm>
            <a:off x="1764178" y="6280161"/>
            <a:ext cx="712889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73737"/>
                </a:solidFill>
              </a:defRPr>
            </a:lvl1pPr>
          </a:lstStyle>
          <a:p>
            <a:r>
              <a:t>Charcoal: 55, 55, 55 (use for general text)</a:t>
            </a:r>
          </a:p>
        </p:txBody>
      </p:sp>
      <p:sp>
        <p:nvSpPr>
          <p:cNvPr id="193" name="Black: 0, 0, 0 (use for equations and formulas, along with the grey background box: 245, 245, 245) and make sure to adjust “Text Inset” under Text-&gt;Layout"/>
          <p:cNvSpPr txBox="1"/>
          <p:nvPr/>
        </p:nvSpPr>
        <p:spPr>
          <a:xfrm>
            <a:off x="1781111" y="7025547"/>
            <a:ext cx="17606923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Black: 0, 0, 0 (use for equations and formulas, along with the grey background box: 245, 245, 245) and make sure to adjust “Text Inset” under Text-&gt;Layout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Rectangle"/>
              <p:cNvSpPr/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solidFill>
                <a:srgbClr val="F5F5F5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+...=</m:t>
                      </m:r>
                      <m:limUpp>
                        <m:limUp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94" name="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blipFill>
                <a:blip r:embed="rId3"/>
                <a:stretch>
                  <a:fillRect l="-7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Charcoal: 55, 55, 55 (use for definien callout)"/>
          <p:cNvSpPr txBox="1"/>
          <p:nvPr/>
        </p:nvSpPr>
        <p:spPr>
          <a:xfrm>
            <a:off x="1764178" y="5497700"/>
            <a:ext cx="8143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73737"/>
                </a:solidFill>
              </a:defRPr>
            </a:lvl1pPr>
          </a:lstStyle>
          <a:p>
            <a:r>
              <a:t>Charcoal: 55, 55, 55 (use for definien callout)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322" y="3310466"/>
            <a:ext cx="1264356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If you input a LaTex object into the first line of a text box it will push the first line down.  So go to “Arrange” and reset the Y-alignment to 210, from 217"/>
          <p:cNvSpPr txBox="1"/>
          <p:nvPr/>
        </p:nvSpPr>
        <p:spPr>
          <a:xfrm>
            <a:off x="2421466" y="9727499"/>
            <a:ext cx="19541067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If you input a LaTex object into the first line of a text box it will push the first line down.  So go to “Arrange” and reset the Y-alignment to 210, from 217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Thank You!!!"/>
          <p:cNvSpPr txBox="1"/>
          <p:nvPr/>
        </p:nvSpPr>
        <p:spPr>
          <a:xfrm>
            <a:off x="9079903" y="5710766"/>
            <a:ext cx="622419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Thank You!!!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1778000" y="14351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2E2E2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6394450"/>
            <a:ext cx="20828000" cy="4992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161" y="7291176"/>
            <a:ext cx="3135677" cy="2799715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89100" y="36068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9E9E9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4143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2778" y="2403333"/>
            <a:ext cx="9978444" cy="8909334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1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4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8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01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65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28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92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55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en.wikipedia.org/wiki/Random_variab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Law_of_large_number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xpected_value" TargetMode="External"/><Relationship Id="rId2" Type="http://schemas.openxmlformats.org/officeDocument/2006/relationships/hyperlink" Target="https://en.wikipedia.org/wiki/Averag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"/><Relationship Id="rId4" Type="http://schemas.openxmlformats.org/officeDocument/2006/relationships/hyperlink" Target="https://mlu-rl-instructor.notebook.us-east-1.sagemaker.aws/notebooks/MLU-RL-Teacher/RL1/lecture2/lecture_2_support_notebook.ipynb#Law-of-Large-Number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s://mlu-rl-instructor.notebook.us-east-1.sagemaker.aws/notebooks/MLU-RL-Teacher/RL1/lecture2/lecture_2_support_notebook.ipynb#Cleaning-Robot-GridWorld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lu-rl-instructor.notebook.us-east-1.sagemaker.aws/notebooks/MLU-RL-Teacher/RL1/lecture2/lecture_2_support_notebook.ipynb#Monte-Carlo-Metho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lu-rl-instructor.notebook.us-east-1.sagemaker.aws/notebooks/MLU-RL-Teacher/RL1/lecture2/lecture_2_support_notebook.ipynb#MC-Exploring-Start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lu-rl-instructor.notebook.us-east-1.sagemaker.aws/notebooks/MLU-RL-Teacher/RL1/lecture2/lecture_2_support_notebook.ipynb#MC-Contro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article/10.1007/BF00115009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mlu-rl-instructor.notebook.us-east-1.sagemaker.aws/notebooks/MLU-RL-Teacher/RL1/lecture2/lecture_2_support_notebook.ipynb#TD(0)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tif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mpatacchiola.github.io/blog/2017/01/15/dissecting-reinforcement-learning-2.html" TargetMode="Externa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Monte Carlo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Methods</a:t>
            </a:r>
          </a:p>
        </p:txBody>
      </p:sp>
      <p:sp>
        <p:nvSpPr>
          <p:cNvPr id="256" name="To ensure that well-defined returns are available, here we define Monte Carlo methods only for episodic task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ensure that well-defined returns are available, here we define Monte Carlo methods only for episodic tasks:</a:t>
            </a:r>
          </a:p>
          <a:p>
            <a:pPr lvl="1"/>
            <a:r>
              <a:t>Experience is divided into episodes, and that all episodes eventually terminate no matter what actions are selected</a:t>
            </a:r>
          </a:p>
          <a:p>
            <a:r>
              <a:t>Only on the completion of an episode are value estimated and policies changed:</a:t>
            </a:r>
          </a:p>
          <a:p>
            <a:pPr lvl="1"/>
            <a:r>
              <a:rPr b="1">
                <a:solidFill>
                  <a:srgbClr val="FF9A01"/>
                </a:solidFill>
              </a:rPr>
              <a:t>Incremental in an episode-by-episode sense</a:t>
            </a:r>
            <a:r>
              <a:t>, not in a step-by-step (online) sense</a:t>
            </a:r>
          </a:p>
          <a:p>
            <a:r>
              <a:rPr b="1"/>
              <a:t>Monte-Carlo</a:t>
            </a:r>
            <a:r>
              <a:t> (MC) methods require only </a:t>
            </a:r>
            <a:r>
              <a:rPr b="1">
                <a:solidFill>
                  <a:srgbClr val="FF9900"/>
                </a:solidFill>
              </a:rPr>
              <a:t>experience</a:t>
            </a:r>
            <a:r>
              <a:t>:</a:t>
            </a:r>
          </a:p>
          <a:p>
            <a:pPr lvl="1"/>
            <a:r>
              <a:t>Sample sequences of states, actions, and rewards from actual or simulated interaction with an environment</a:t>
            </a:r>
          </a:p>
          <a:p>
            <a:r>
              <a:t>The return after taking an action in one state depends on the actions taken in later states in the same episode</a:t>
            </a:r>
          </a:p>
        </p:txBody>
      </p:sp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260" name="The Cleaning Robo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The robot is in a 4x3 world with an </a:t>
            </a:r>
            <a:r>
              <a:rPr sz="3600" b="1">
                <a:solidFill>
                  <a:srgbClr val="FF9900"/>
                </a:solidFill>
              </a:rPr>
              <a:t>unknown transition model</a:t>
            </a:r>
          </a:p>
          <a:p>
            <a:pPr lvl="1"/>
            <a:r>
              <a:t>The only information about the environment is the states availability</a:t>
            </a:r>
          </a:p>
          <a:p>
            <a:pPr lvl="1"/>
            <a:r>
              <a:t>Since the robot does not have the reward function it does not know which state contains the charging station (+1) and which state contains the stairs (-1)</a:t>
            </a:r>
          </a:p>
          <a:p>
            <a:pPr lvl="1"/>
            <a:r>
              <a:t>The transition model:</a:t>
            </a:r>
          </a:p>
          <a:p>
            <a:pPr lvl="2"/>
            <a:r>
              <a:t>The robot followed its internal policy but an unknown transition model perturbed the trajectory leading to undesired states.</a:t>
            </a:r>
          </a:p>
        </p:txBody>
      </p:sp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072" y="4960075"/>
            <a:ext cx="11335682" cy="379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5" name="The Cleaning Robot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This is a </a:t>
                </a:r>
                <a:r>
                  <a:rPr sz="3600" b="1">
                    <a:solidFill>
                      <a:srgbClr val="FF9900"/>
                    </a:solidFill>
                  </a:rPr>
                  <a:t>passive case</a:t>
                </a:r>
                <a:r>
                  <a:t> and we have:</a:t>
                </a:r>
              </a:p>
              <a:p>
                <a:pPr lvl="2"/>
                <a:r>
                  <a:t>Set of possible States: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2"/>
                <a:r>
                  <a:t>Initial state: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4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/>
              </a:p>
              <a:p>
                <a:pPr lvl="2"/>
                <a:r>
                  <a:t>Set of possible Actions: </a:t>
                </a:r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2"/>
                <a:r>
                  <a:t>The policy </a:t>
                </a:r>
                <a14:m>
                  <m:oMath xmlns:m="http://schemas.openxmlformats.org/officeDocument/2006/math">
                    <m:r>
                      <a:rPr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/>
              </a:p>
              <a:p>
                <a:pPr lvl="2"/>
                <a:r>
                  <a:t>Our goal?</a:t>
                </a:r>
              </a:p>
              <a:p>
                <a:pPr lvl="3"/>
                <a:r>
                  <a:t>To use the available information to estimate the state-value function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65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96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072" y="4960075"/>
            <a:ext cx="11335682" cy="379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1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270" name="How to do it?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do it?</a:t>
            </a:r>
          </a:p>
          <a:p>
            <a:pPr lvl="1"/>
            <a:r>
              <a:t>Estimate the transition model by moving in the environment and keeping track of the number of times an action has been correctly executed</a:t>
            </a:r>
          </a:p>
          <a:p>
            <a:pPr lvl="1"/>
            <a:r>
              <a:t>The robot can use either value iteration or policy iteration to get the state-value function</a:t>
            </a:r>
          </a:p>
          <a:p>
            <a:pPr lvl="1"/>
            <a:r>
              <a:t>We are going to explore a technique which directly estimates the state-value function without using the transition model, the </a:t>
            </a:r>
            <a:r>
              <a:rPr b="1">
                <a:solidFill>
                  <a:srgbClr val="FF9900"/>
                </a:solidFill>
              </a:rPr>
              <a:t>Monte Carlo Method</a:t>
            </a:r>
          </a:p>
        </p:txBody>
      </p:sp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072" y="4960075"/>
            <a:ext cx="11335682" cy="379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1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he Cleaning Robot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Robot Goal: reaching a charger station (C)</a:t>
                </a:r>
              </a:p>
              <a:p>
                <a:pPr lvl="1"/>
                <a:r>
                  <a:t>Environment:  a 4x3 matrix where:</a:t>
                </a:r>
              </a:p>
              <a:p>
                <a:pPr lvl="2"/>
                <a:r>
                  <a:t>The starting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4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is at (1,1)</a:t>
                </a:r>
              </a:p>
              <a:p>
                <a:pPr lvl="2"/>
                <a:r>
                  <a:t>The charging station is at (4,3)</a:t>
                </a:r>
              </a:p>
              <a:p>
                <a:pPr lvl="2"/>
                <a:r>
                  <a:t>Dangerous stairs at (4,2)</a:t>
                </a:r>
              </a:p>
              <a:p>
                <a:pPr lvl="2"/>
                <a:r>
                  <a:t>An obstacle at (2,2)</a:t>
                </a:r>
              </a:p>
              <a:p>
                <a:pPr lvl="2"/>
                <a:r>
                  <a:t>Reward to reach the charging station: +1</a:t>
                </a:r>
              </a:p>
              <a:p>
                <a:pPr lvl="2"/>
                <a:r>
                  <a:t>Reward to falling down the flight of stairs: -1</a:t>
                </a:r>
              </a:p>
            </p:txBody>
          </p:sp>
        </mc:Choice>
        <mc:Fallback>
          <p:sp>
            <p:nvSpPr>
              <p:cNvPr id="275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96" t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072" y="4960075"/>
            <a:ext cx="11335682" cy="3795850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+1"/>
          <p:cNvSpPr/>
          <p:nvPr/>
        </p:nvSpPr>
        <p:spPr>
          <a:xfrm>
            <a:off x="16031345" y="5237578"/>
            <a:ext cx="862391" cy="869986"/>
          </a:xfrm>
          <a:prstGeom prst="rect">
            <a:avLst/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+1</a:t>
            </a:r>
          </a:p>
        </p:txBody>
      </p:sp>
      <p:sp>
        <p:nvSpPr>
          <p:cNvPr id="279" name="-1"/>
          <p:cNvSpPr/>
          <p:nvPr/>
        </p:nvSpPr>
        <p:spPr>
          <a:xfrm>
            <a:off x="16044045" y="6151978"/>
            <a:ext cx="862391" cy="869986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-1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282" name="The Cleaning Robo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As usual the robot starts at state (1, 1)</a:t>
            </a:r>
          </a:p>
          <a:p>
            <a:pPr lvl="1"/>
            <a:r>
              <a:t>It follows its internal policy</a:t>
            </a:r>
          </a:p>
          <a:p>
            <a:pPr lvl="1"/>
            <a:r>
              <a:t>At each step it records the reward obtained and </a:t>
            </a:r>
            <a:r>
              <a:rPr b="1">
                <a:solidFill>
                  <a:srgbClr val="FF9900"/>
                </a:solidFill>
              </a:rPr>
              <a:t>saves a history of all the states visited</a:t>
            </a:r>
            <a:r>
              <a:t> until reaching a terminal state</a:t>
            </a:r>
          </a:p>
          <a:p>
            <a:pPr lvl="1"/>
            <a:r>
              <a:t>We call an episode the sequence of states from the starting state to the terminal state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2072" y="4960075"/>
            <a:ext cx="11335682" cy="3795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287" name="The Cleaning Ro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Now let’s suppose that our robot recorded the following three episodes:</a:t>
            </a:r>
          </a:p>
        </p:txBody>
      </p:sp>
      <p:sp>
        <p:nvSpPr>
          <p:cNvPr id="2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89" name="Screen Shot 2019-12-05 at 4.46.24 PM.png" descr="Screen Shot 2019-12-05 at 4.46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51" y="4452744"/>
            <a:ext cx="17208709" cy="5789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292" name="The Cleaning Ro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Now let’s suppose that our robot recorded the following three episodes: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r>
              <a:t>We now have 3 samples we can use!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94" name="Screen Shot 2019-12-05 at 4.46.24 PM.png" descr="Screen Shot 2019-12-05 at 4.46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51" y="4452744"/>
            <a:ext cx="17208709" cy="578942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quare"/>
          <p:cNvSpPr/>
          <p:nvPr/>
        </p:nvSpPr>
        <p:spPr>
          <a:xfrm>
            <a:off x="4303381" y="8008739"/>
            <a:ext cx="1152791" cy="1161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Rectangle"/>
          <p:cNvSpPr/>
          <p:nvPr/>
        </p:nvSpPr>
        <p:spPr>
          <a:xfrm>
            <a:off x="9764382" y="8012972"/>
            <a:ext cx="1101990" cy="1152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Square"/>
          <p:cNvSpPr/>
          <p:nvPr/>
        </p:nvSpPr>
        <p:spPr>
          <a:xfrm>
            <a:off x="15174582" y="8012972"/>
            <a:ext cx="1152790" cy="11613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8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4301331" y="6779622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4301331" y="5537819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4301331" y="8025738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4317297" y="5521819"/>
            <a:ext cx="1124743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5595763" y="5521818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6864860" y="5521818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4299280" y="5537805"/>
            <a:ext cx="1156744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4301331" y="6779622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Screen Shot 2019-12-05 at 4.58.52 PM.png" descr="Screen Shot 2019-12-05 at 4.58.52 PM.png"/>
          <p:cNvPicPr>
            <a:picLocks noChangeAspect="1"/>
          </p:cNvPicPr>
          <p:nvPr/>
        </p:nvPicPr>
        <p:blipFill>
          <a:blip r:embed="rId4"/>
          <a:srcRect l="75191" t="13901" r="3702" b="63618"/>
          <a:stretch>
            <a:fillRect/>
          </a:stretch>
        </p:blipFill>
        <p:spPr>
          <a:xfrm>
            <a:off x="8078479" y="5507259"/>
            <a:ext cx="1152957" cy="1160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72684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Screen Shot 2019-12-05 at 4.58.52 PM.png" descr="Screen Shot 2019-12-05 at 4.58.52 PM.png"/>
          <p:cNvPicPr>
            <a:picLocks noChangeAspect="1"/>
          </p:cNvPicPr>
          <p:nvPr/>
        </p:nvPicPr>
        <p:blipFill>
          <a:blip r:embed="rId4"/>
          <a:srcRect l="59092" t="88604" r="20817"/>
          <a:stretch>
            <a:fillRect/>
          </a:stretch>
        </p:blipFill>
        <p:spPr>
          <a:xfrm>
            <a:off x="7268402" y="9349937"/>
            <a:ext cx="936829" cy="502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9736931" y="8021505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9736931" y="6779622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9736931" y="5519562"/>
            <a:ext cx="1156744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9756358" y="5519519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1017891" y="5519519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2286988" y="5519519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1015841" y="5519519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2296602" y="5519519"/>
            <a:ext cx="1124743" cy="11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Screen Shot 2019-12-05 at 4.58.52 PM.png" descr="Screen Shot 2019-12-05 at 4.58.52 PM.png"/>
          <p:cNvPicPr>
            <a:picLocks noChangeAspect="1"/>
          </p:cNvPicPr>
          <p:nvPr/>
        </p:nvPicPr>
        <p:blipFill>
          <a:blip r:embed="rId4"/>
          <a:srcRect l="75191" t="13901" r="3702" b="63618"/>
          <a:stretch>
            <a:fillRect/>
          </a:stretch>
        </p:blipFill>
        <p:spPr>
          <a:xfrm>
            <a:off x="13511257" y="5507259"/>
            <a:ext cx="1152957" cy="1160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creen Shot 2019-12-05 at 4.58.52 PM.png" descr="Screen Shot 2019-12-05 at 4.58.52 PM.png"/>
          <p:cNvPicPr>
            <a:picLocks noChangeAspect="1"/>
          </p:cNvPicPr>
          <p:nvPr/>
        </p:nvPicPr>
        <p:blipFill>
          <a:blip r:embed="rId4"/>
          <a:srcRect l="59092" t="88604" r="20817"/>
          <a:stretch>
            <a:fillRect/>
          </a:stretch>
        </p:blipFill>
        <p:spPr>
          <a:xfrm>
            <a:off x="12678602" y="9349937"/>
            <a:ext cx="936829" cy="502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2678602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15181372" y="8025738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5201263" y="8012995"/>
            <a:ext cx="1124743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6459907" y="8025695"/>
            <a:ext cx="1124743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7713482" y="8021462"/>
            <a:ext cx="1124743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17706755" y="8021505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031" b="14567"/>
          <a:stretch>
            <a:fillRect/>
          </a:stretch>
        </p:blipFill>
        <p:spPr>
          <a:xfrm>
            <a:off x="17697450" y="6779622"/>
            <a:ext cx="1156744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creen Shot 2019-12-05 at 5.13.49 PM.png" descr="Screen Shot 2019-12-05 at 5.13.49 PM.png"/>
          <p:cNvPicPr>
            <a:picLocks noChangeAspect="1"/>
          </p:cNvPicPr>
          <p:nvPr/>
        </p:nvPicPr>
        <p:blipFill>
          <a:blip r:embed="rId5"/>
          <a:srcRect l="73405" t="38412" r="5524" b="38412"/>
          <a:stretch>
            <a:fillRect/>
          </a:stretch>
        </p:blipFill>
        <p:spPr>
          <a:xfrm>
            <a:off x="18942889" y="6758423"/>
            <a:ext cx="1152849" cy="1178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642" t="63471" r="73621" b="14567"/>
          <a:stretch>
            <a:fillRect/>
          </a:stretch>
        </p:blipFill>
        <p:spPr>
          <a:xfrm rot="5392579">
            <a:off x="17713482" y="6766879"/>
            <a:ext cx="1124743" cy="1135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8122669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8122669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Screen Shot 2019-12-05 at 5.00.45 PM.png" descr="Screen Shot 2019-12-05 at 5.00.45 PM.png"/>
          <p:cNvPicPr>
            <a:picLocks noChangeAspect="1"/>
          </p:cNvPicPr>
          <p:nvPr/>
        </p:nvPicPr>
        <p:blipFill>
          <a:blip r:embed="rId3"/>
          <a:srcRect l="59882" t="88226" r="20651"/>
          <a:stretch>
            <a:fillRect/>
          </a:stretch>
        </p:blipFill>
        <p:spPr>
          <a:xfrm>
            <a:off x="18122669" y="9330688"/>
            <a:ext cx="936996" cy="540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Screen Shot 2019-12-05 at 5.13.49 PM.png" descr="Screen Shot 2019-12-05 at 5.13.49 PM.png"/>
          <p:cNvPicPr>
            <a:picLocks noChangeAspect="1"/>
          </p:cNvPicPr>
          <p:nvPr/>
        </p:nvPicPr>
        <p:blipFill>
          <a:blip r:embed="rId5"/>
          <a:srcRect l="57489" t="88029" r="25767" b="1085"/>
          <a:stretch>
            <a:fillRect/>
          </a:stretch>
        </p:blipFill>
        <p:spPr>
          <a:xfrm>
            <a:off x="18144633" y="9318471"/>
            <a:ext cx="831090" cy="502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45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3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6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grpId="8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77 0.088899" pathEditMode="relative">
                                      <p:cBhvr>
                                        <p:cTn id="77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13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9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18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8" presetClass="emph" presetSubtype="0" accel="50000" decel="5000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0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" presetClass="exit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11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" presetClass="entr" presetSubtype="0" fill="hold" grpId="26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2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134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" presetClass="entr" presetSubtype="0" fill="hold" grpId="3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3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15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" presetClass="exit" presetSubtype="0" fill="hold" grpId="36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5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00"/>
                            </p:stCondLst>
                            <p:childTnLst>
                              <p:par>
                                <p:cTn id="158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3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166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1" presetClass="entr" presetSubtype="0" fill="hold" grpId="4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4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182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1" presetClass="entr" presetSubtype="0" fill="hold" grpId="46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4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2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8" presetClass="emph" presetSubtype="0" accel="50000" decel="50000" fill="hold" grpId="5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8" dur="10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0" presetID="1" presetClass="entr" presetSubtype="0" fill="hold" grpId="5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1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" presetClass="exit" presetSubtype="0" fill="hold" grpId="5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20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1" presetClass="entr" presetSubtype="0" fill="hold" grpId="54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5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4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5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5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223" dur="1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" presetClass="entr" presetSubtype="0" fill="hold" grpId="59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6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6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grpId="6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1365 0.000381" pathEditMode="relative">
                                      <p:cBhvr>
                                        <p:cTn id="239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1" presetClass="entr" presetSubtype="0" fill="hold" grpId="64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6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6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6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255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1" presetClass="entr" presetSubtype="0" fill="hold" grpId="69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7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2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7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xit" presetSubtype="0" fill="hold" grpId="7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271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00"/>
                            </p:stCondLst>
                            <p:childTnLst>
                              <p:par>
                                <p:cTn id="273" presetID="1" presetClass="exit" presetSubtype="0" fill="hold" grpId="7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000"/>
                            </p:stCondLst>
                            <p:childTnLst>
                              <p:par>
                                <p:cTn id="276" presetID="1" presetClass="entr" presetSubtype="0" fill="hold" grpId="7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7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000"/>
                            </p:stCondLst>
                            <p:childTnLst>
                              <p:par>
                                <p:cTn id="279" presetID="1" presetClass="entr" presetSubtype="0" fill="hold" grpId="7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7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4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8" presetClass="emph" presetSubtype="0" accel="50000" decel="50000" fill="hold" grpId="78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1000"/>
                            </p:stCondLst>
                            <p:childTnLst>
                              <p:par>
                                <p:cTn id="289" presetID="1" presetClass="exit" presetSubtype="0" fill="hold" grpId="7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1" presetClass="entr" presetSubtype="0" fill="hold" grpId="8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3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296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1000"/>
                            </p:stCondLst>
                            <p:childTnLst>
                              <p:par>
                                <p:cTn id="298" presetID="1" presetClass="entr" presetSubtype="0" fill="hold" grpId="8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ntr" presetSubtype="0" fill="hold" grpId="8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3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8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8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312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1000"/>
                            </p:stCondLst>
                            <p:childTnLst>
                              <p:par>
                                <p:cTn id="314" presetID="1" presetClass="entr" presetSubtype="0" fill="hold" grpId="87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5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" presetClass="entr" presetSubtype="0" fill="hold" grpId="8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9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8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" presetClass="exit" presetSubtype="0" fill="hold" grpId="9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8" presetClass="emph" presetSubtype="0" accel="50000" decel="50000" fill="hold" grpId="9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32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30" presetID="1" presetClass="entr" presetSubtype="0" fill="hold" grpId="9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3" presetID="1" presetClass="exit" presetSubtype="0" fill="hold" grpId="9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090543" pathEditMode="relative">
                                      <p:cBhvr>
                                        <p:cTn id="33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39" presetID="1" presetClass="entr" presetSubtype="0" fill="hold" grpId="95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" presetClass="exit" presetSubtype="0" fill="hold" grpId="9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ntr" presetSubtype="0" fill="hold" grpId="9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7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xit" presetSubtype="0" fill="hold" grpId="9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8" presetClass="emph" presetSubtype="0" accel="50000" decel="50000" fill="hold" grpId="99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53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5" presetID="1" presetClass="entr" presetSubtype="0" fill="hold" grpId="10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000"/>
                            </p:stCondLst>
                            <p:childTnLst>
                              <p:par>
                                <p:cTn id="358" presetID="1" presetClass="exit" presetSubtype="0" fill="hold" grpId="10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51407 0.001027" pathEditMode="relative">
                                      <p:cBhvr>
                                        <p:cTn id="362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1000"/>
                            </p:stCondLst>
                            <p:childTnLst>
                              <p:par>
                                <p:cTn id="364" presetID="1" presetClass="exit" presetSubtype="0" fill="hold" grpId="103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1300"/>
                            </p:stCondLst>
                            <p:childTnLst>
                              <p:par>
                                <p:cTn id="367" presetID="1" presetClass="entr" presetSubtype="0" fill="hold" grpId="10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1300"/>
                            </p:stCondLst>
                            <p:childTnLst>
                              <p:par>
                                <p:cTn id="370" presetID="1" presetClass="entr" presetSubtype="0" fill="hold" grpId="10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1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5" fill="hold"/>
                                        <p:tgtEl>
                                          <p:spTgt spid="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build="p" bldLvl="5" animBg="1" advAuto="0"/>
      <p:bldP spid="298" grpId="5" animBg="1" advAuto="0"/>
      <p:bldP spid="298" grpId="9" animBg="1" advAuto="0"/>
      <p:bldP spid="299" grpId="20" animBg="1" advAuto="0"/>
      <p:bldP spid="299" grpId="22" animBg="1" advAuto="0"/>
      <p:bldP spid="299" grpId="24" animBg="1" advAuto="0"/>
      <p:bldP spid="300" grpId="4" animBg="1" advAuto="0"/>
      <p:bldP spid="301" grpId="23" animBg="1" advAuto="0"/>
      <p:bldP spid="301" grpId="28" animBg="1" advAuto="0"/>
      <p:bldP spid="302" grpId="27" animBg="1" advAuto="0"/>
      <p:bldP spid="302" grpId="33" animBg="1" advAuto="0"/>
      <p:bldP spid="303" grpId="32" animBg="1" advAuto="0"/>
      <p:bldP spid="303" grpId="36" animBg="1" advAuto="0"/>
      <p:bldP spid="304" grpId="10" animBg="1" advAuto="0"/>
      <p:bldP spid="304" grpId="14" animBg="1" advAuto="0"/>
      <p:bldP spid="305" grpId="15" animBg="1" advAuto="0"/>
      <p:bldP spid="305" grpId="19" animBg="1" advAuto="0"/>
      <p:bldP spid="306" grpId="37" animBg="1" advAuto="0"/>
      <p:bldP spid="307" grpId="3" animBg="1" advAuto="0"/>
      <p:bldP spid="307" grpId="6" animBg="1" advAuto="0"/>
      <p:bldP spid="308" grpId="8" animBg="1" advAuto="0"/>
      <p:bldP spid="308" grpId="11" animBg="1" advAuto="0"/>
      <p:bldP spid="309" grpId="13" animBg="1" advAuto="0"/>
      <p:bldP spid="309" grpId="16" animBg="1" advAuto="0"/>
      <p:bldP spid="310" grpId="18" animBg="1" advAuto="0"/>
      <p:bldP spid="310" grpId="21" animBg="1" advAuto="0"/>
      <p:bldP spid="311" grpId="26" animBg="1" advAuto="0"/>
      <p:bldP spid="311" grpId="29" animBg="1" advAuto="0"/>
      <p:bldP spid="312" grpId="31" animBg="1" advAuto="0"/>
      <p:bldP spid="312" grpId="34" animBg="1" advAuto="0"/>
      <p:bldP spid="313" grpId="38" animBg="1" advAuto="0"/>
      <p:bldP spid="314" grpId="39" animBg="1" advAuto="0"/>
      <p:bldP spid="314" grpId="42" animBg="1" advAuto="0"/>
      <p:bldP spid="315" grpId="43" animBg="1" advAuto="0"/>
      <p:bldP spid="315" grpId="47" animBg="1" advAuto="0"/>
      <p:bldP spid="316" grpId="48" animBg="1" advAuto="0"/>
      <p:bldP spid="316" grpId="50" animBg="1" advAuto="0"/>
      <p:bldP spid="316" grpId="52" animBg="1" advAuto="0"/>
      <p:bldP spid="317" grpId="51" animBg="1" advAuto="0"/>
      <p:bldP spid="317" grpId="56" animBg="1" advAuto="0"/>
      <p:bldP spid="318" grpId="55" animBg="1" advAuto="0"/>
      <p:bldP spid="318" grpId="61" animBg="1" advAuto="0"/>
      <p:bldP spid="319" grpId="60" animBg="1" advAuto="0"/>
      <p:bldP spid="319" grpId="66" animBg="1" advAuto="0"/>
      <p:bldP spid="320" grpId="65" animBg="1" advAuto="0"/>
      <p:bldP spid="320" grpId="71" animBg="1" advAuto="0"/>
      <p:bldP spid="321" grpId="70" animBg="1" advAuto="0"/>
      <p:bldP spid="321" grpId="74" animBg="1" advAuto="0"/>
      <p:bldP spid="322" grpId="75" animBg="1" advAuto="0"/>
      <p:bldP spid="323" grpId="41" animBg="1" advAuto="0"/>
      <p:bldP spid="323" grpId="44" animBg="1" advAuto="0"/>
      <p:bldP spid="324" grpId="46" animBg="1" advAuto="0"/>
      <p:bldP spid="324" grpId="49" animBg="1" advAuto="0"/>
      <p:bldP spid="325" grpId="54" animBg="1" advAuto="0"/>
      <p:bldP spid="325" grpId="57" animBg="1" advAuto="0"/>
      <p:bldP spid="326" grpId="59" animBg="1" advAuto="0"/>
      <p:bldP spid="326" grpId="62" animBg="1" advAuto="0"/>
      <p:bldP spid="327" grpId="64" animBg="1" advAuto="0"/>
      <p:bldP spid="327" grpId="67" animBg="1" advAuto="0"/>
      <p:bldP spid="328" grpId="76" animBg="1" advAuto="0"/>
      <p:bldP spid="329" grpId="69" animBg="1" advAuto="0"/>
      <p:bldP spid="329" grpId="72" animBg="1" advAuto="0"/>
      <p:bldP spid="330" grpId="77" animBg="1" advAuto="0"/>
      <p:bldP spid="330" grpId="78" animBg="1" advAuto="0"/>
      <p:bldP spid="330" grpId="79" animBg="1" advAuto="0"/>
      <p:bldP spid="331" grpId="80" animBg="1" advAuto="0"/>
      <p:bldP spid="331" grpId="84" animBg="1" advAuto="0"/>
      <p:bldP spid="332" grpId="83" animBg="1" advAuto="0"/>
      <p:bldP spid="332" grpId="89" animBg="1" advAuto="0"/>
      <p:bldP spid="333" grpId="88" animBg="1" advAuto="0"/>
      <p:bldP spid="333" grpId="91" animBg="1" advAuto="0"/>
      <p:bldP spid="333" grpId="93" animBg="1" advAuto="0"/>
      <p:bldP spid="334" grpId="92" animBg="1" advAuto="0"/>
      <p:bldP spid="334" grpId="96" animBg="1" advAuto="0"/>
      <p:bldP spid="335" grpId="97" animBg="1" advAuto="0"/>
      <p:bldP spid="335" grpId="99" animBg="1" advAuto="0"/>
      <p:bldP spid="335" grpId="101" animBg="1" advAuto="0"/>
      <p:bldP spid="336" grpId="104" animBg="1" advAuto="0"/>
      <p:bldP spid="337" grpId="100" animBg="1" advAuto="0"/>
      <p:bldP spid="337" grpId="103" animBg="1" advAuto="0"/>
      <p:bldP spid="338" grpId="82" animBg="1" advAuto="0"/>
      <p:bldP spid="338" grpId="85" animBg="1" advAuto="0"/>
      <p:bldP spid="339" grpId="87" animBg="1" advAuto="0"/>
      <p:bldP spid="339" grpId="90" animBg="1" advAuto="0"/>
      <p:bldP spid="340" grpId="95" animBg="1" advAuto="0"/>
      <p:bldP spid="340" grpId="98" animBg="1" advAuto="0"/>
      <p:bldP spid="341" grpId="10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344" name="The Cleaning Ro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The robot followed its internal policy but an unknown transition model perturbed the trajectory leading to undesired states</a:t>
            </a:r>
          </a:p>
          <a:p>
            <a:pPr lvl="1"/>
            <a:r>
              <a:t>In the first and second episode, after some fluctuation the robot eventually reached the terminal state obtaining a positive reward</a:t>
            </a:r>
          </a:p>
          <a:p>
            <a:pPr lvl="1"/>
            <a:r>
              <a:t>In the third episode the robot moved along a wrong path reaching the stairs and falling down (reward: -1.0)</a:t>
            </a:r>
          </a:p>
        </p:txBody>
      </p:sp>
      <p:sp>
        <p:nvSpPr>
          <p:cNvPr id="3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368" name="Group"/>
          <p:cNvGrpSpPr/>
          <p:nvPr/>
        </p:nvGrpSpPr>
        <p:grpSpPr>
          <a:xfrm>
            <a:off x="5165550" y="7210411"/>
            <a:ext cx="14052901" cy="4727733"/>
            <a:chOff x="0" y="0"/>
            <a:chExt cx="14052900" cy="4727731"/>
          </a:xfrm>
        </p:grpSpPr>
        <p:pic>
          <p:nvPicPr>
            <p:cNvPr id="346" name="Screen Shot 2019-12-05 at 4.46.24 PM.png" descr="Screen Shot 2019-12-05 at 4.46.24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4052901" cy="4727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7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3"/>
            <a:srcRect l="75191" t="13901" r="3702" b="63618"/>
            <a:stretch>
              <a:fillRect/>
            </a:stretch>
          </p:blipFill>
          <p:spPr>
            <a:xfrm>
              <a:off x="3667362" y="861133"/>
              <a:ext cx="941523" cy="947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8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3"/>
            <a:srcRect l="75191" t="13901" r="3702" b="63618"/>
            <a:stretch>
              <a:fillRect/>
            </a:stretch>
          </p:blipFill>
          <p:spPr>
            <a:xfrm>
              <a:off x="8103854" y="861133"/>
              <a:ext cx="941523" cy="9477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Screen Shot 2019-12-05 at 5.13.49 PM.png" descr="Screen Shot 2019-12-05 at 5.13.49 PM.png"/>
            <p:cNvPicPr>
              <a:picLocks noChangeAspect="1"/>
            </p:cNvPicPr>
            <p:nvPr/>
          </p:nvPicPr>
          <p:blipFill>
            <a:blip r:embed="rId4"/>
            <a:srcRect l="73405" t="38412" r="5524" b="38412"/>
            <a:stretch>
              <a:fillRect/>
            </a:stretch>
          </p:blipFill>
          <p:spPr>
            <a:xfrm>
              <a:off x="12539409" y="1882853"/>
              <a:ext cx="941434" cy="962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Line"/>
            <p:cNvSpPr/>
            <p:nvPr/>
          </p:nvSpPr>
          <p:spPr>
            <a:xfrm flipV="1">
              <a:off x="1044749" y="1993590"/>
              <a:ext cx="1" cy="740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1" name="Line"/>
            <p:cNvSpPr/>
            <p:nvPr/>
          </p:nvSpPr>
          <p:spPr>
            <a:xfrm>
              <a:off x="974411" y="1370555"/>
              <a:ext cx="47152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2" name="Line"/>
            <p:cNvSpPr/>
            <p:nvPr/>
          </p:nvSpPr>
          <p:spPr>
            <a:xfrm>
              <a:off x="2687282" y="1357855"/>
              <a:ext cx="84145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3" name="Line"/>
            <p:cNvSpPr/>
            <p:nvPr/>
          </p:nvSpPr>
          <p:spPr>
            <a:xfrm>
              <a:off x="1044749" y="1302141"/>
              <a:ext cx="1" cy="45720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4" name="Line"/>
            <p:cNvSpPr/>
            <p:nvPr/>
          </p:nvSpPr>
          <p:spPr>
            <a:xfrm>
              <a:off x="1683982" y="1370555"/>
              <a:ext cx="84145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5" name="Line"/>
            <p:cNvSpPr/>
            <p:nvPr/>
          </p:nvSpPr>
          <p:spPr>
            <a:xfrm flipV="1">
              <a:off x="5489749" y="1985123"/>
              <a:ext cx="1" cy="74055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6" name="Line"/>
            <p:cNvSpPr/>
            <p:nvPr/>
          </p:nvSpPr>
          <p:spPr>
            <a:xfrm>
              <a:off x="7132282" y="1349388"/>
              <a:ext cx="84145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7" name="Line"/>
            <p:cNvSpPr/>
            <p:nvPr/>
          </p:nvSpPr>
          <p:spPr>
            <a:xfrm>
              <a:off x="6128982" y="1362088"/>
              <a:ext cx="84145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8" name="Line"/>
            <p:cNvSpPr/>
            <p:nvPr/>
          </p:nvSpPr>
          <p:spPr>
            <a:xfrm>
              <a:off x="5493982" y="1349388"/>
              <a:ext cx="3165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59" name="Line"/>
            <p:cNvSpPr/>
            <p:nvPr/>
          </p:nvSpPr>
          <p:spPr>
            <a:xfrm flipV="1">
              <a:off x="5489749" y="1338088"/>
              <a:ext cx="1" cy="3345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0" name="Line"/>
            <p:cNvSpPr/>
            <p:nvPr/>
          </p:nvSpPr>
          <p:spPr>
            <a:xfrm>
              <a:off x="10548582" y="3411022"/>
              <a:ext cx="84145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1" name="Line"/>
            <p:cNvSpPr/>
            <p:nvPr/>
          </p:nvSpPr>
          <p:spPr>
            <a:xfrm>
              <a:off x="12013316" y="2232742"/>
              <a:ext cx="3165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2" name="Line"/>
            <p:cNvSpPr/>
            <p:nvPr/>
          </p:nvSpPr>
          <p:spPr>
            <a:xfrm flipV="1">
              <a:off x="12009083" y="2221443"/>
              <a:ext cx="1" cy="3345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3" name="Line"/>
            <p:cNvSpPr/>
            <p:nvPr/>
          </p:nvSpPr>
          <p:spPr>
            <a:xfrm flipV="1">
              <a:off x="12013317" y="3089216"/>
              <a:ext cx="1" cy="3345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Line"/>
            <p:cNvSpPr/>
            <p:nvPr/>
          </p:nvSpPr>
          <p:spPr>
            <a:xfrm>
              <a:off x="11711123" y="3423722"/>
              <a:ext cx="31652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5" name="Return:"/>
            <p:cNvSpPr/>
            <p:nvPr/>
          </p:nvSpPr>
          <p:spPr>
            <a:xfrm>
              <a:off x="1599316" y="3940188"/>
              <a:ext cx="1914195" cy="4572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</a:t>
              </a:r>
            </a:p>
          </p:txBody>
        </p:sp>
        <p:sp>
          <p:nvSpPr>
            <p:cNvPr id="366" name="Return:"/>
            <p:cNvSpPr/>
            <p:nvPr/>
          </p:nvSpPr>
          <p:spPr>
            <a:xfrm>
              <a:off x="6069352" y="3940188"/>
              <a:ext cx="1914195" cy="4572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</a:t>
              </a:r>
            </a:p>
          </p:txBody>
        </p:sp>
        <p:sp>
          <p:nvSpPr>
            <p:cNvPr id="367" name="Return:"/>
            <p:cNvSpPr/>
            <p:nvPr/>
          </p:nvSpPr>
          <p:spPr>
            <a:xfrm>
              <a:off x="10539389" y="3956990"/>
              <a:ext cx="1914195" cy="45720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1" build="p" bldLvl="5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371" name="The Cleaning Robo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The following is another representation of the three episodes:</a:t>
            </a:r>
          </a:p>
        </p:txBody>
      </p:sp>
      <p:sp>
        <p:nvSpPr>
          <p:cNvPr id="3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373" name="Screen Shot 2019-12-05 at 5.20.19 PM.png" descr="Screen Shot 2019-12-05 at 5.20.1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16" y="4377266"/>
            <a:ext cx="17775767" cy="7330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4880">
                <a:effectLst>
                  <a:outerShdw blurRad="23622" dist="23622" dir="7800000" rotWithShape="0">
                    <a:srgbClr val="E2E2E2"/>
                  </a:outerShdw>
                </a:effectLst>
              </a:defRPr>
            </a:lvl1pPr>
          </a:lstStyle>
          <a:p>
            <a:r>
              <a:t>Reinforcement Learning</a:t>
            </a:r>
          </a:p>
        </p:txBody>
      </p:sp>
      <p:sp>
        <p:nvSpPr>
          <p:cNvPr id="219" name="Lecture 2 – Monte Carlo Methods and Temporal-Difference Learning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Lecture 2 – Monte Carlo Methods and Temporal-Difference Learning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6" name="The Cleaning Robo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Each occurrence of a state during the episode is called a </a:t>
                </a:r>
                <a:r>
                  <a:rPr b="1">
                    <a:solidFill>
                      <a:srgbClr val="FF9900"/>
                    </a:solidFill>
                  </a:rPr>
                  <a:t>visit</a:t>
                </a:r>
                <a:r>
                  <a:t>. The concept of a visit is important because it permits defining two different MC approaches:</a:t>
                </a:r>
              </a:p>
              <a:p>
                <a:pPr marL="2296583" lvl="2" indent="-518583">
                  <a:buSzPct val="100000"/>
                  <a:buAutoNum type="arabicPeriod"/>
                </a:pPr>
                <a:r>
                  <a:rPr b="1">
                    <a:solidFill>
                      <a:srgbClr val="FF9900"/>
                    </a:solidFill>
                  </a:rPr>
                  <a:t>First-Visit MC</a:t>
                </a:r>
                <a: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is defined as the </a:t>
                </a:r>
                <a:r>
                  <a:rPr b="1"/>
                  <a:t>average of the returns</a:t>
                </a:r>
                <a:r>
                  <a:t> following the </a:t>
                </a:r>
                <a:r>
                  <a:rPr b="1"/>
                  <a:t>first visit</a:t>
                </a:r>
                <a:r>
                  <a:t> to </a:t>
                </a:r>
                <a14:m>
                  <m:oMath xmlns:m="http://schemas.openxmlformats.org/officeDocument/2006/math">
                    <m:r>
                      <a:rPr sz="36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 in a set of episodes</a:t>
                </a:r>
              </a:p>
              <a:p>
                <a:pPr marL="2296583" lvl="2" indent="-518583">
                  <a:buSzPct val="100000"/>
                  <a:buAutoNum type="arabicPeriod"/>
                </a:pPr>
                <a:r>
                  <a:rPr b="1">
                    <a:solidFill>
                      <a:srgbClr val="FF9900"/>
                    </a:solidFill>
                  </a:rPr>
                  <a:t>Every-Visit MC</a:t>
                </a:r>
                <a: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is defined as the </a:t>
                </a:r>
                <a:r>
                  <a:rPr b="1"/>
                  <a:t>average of the returns</a:t>
                </a:r>
                <a:r>
                  <a:t> following </a:t>
                </a:r>
                <a:r>
                  <a:rPr b="1"/>
                  <a:t>all the visits</a:t>
                </a:r>
                <a:r>
                  <a:t> to </a:t>
                </a:r>
                <a14:m>
                  <m:oMath xmlns:m="http://schemas.openxmlformats.org/officeDocument/2006/math">
                    <m:r>
                      <a:rPr sz="36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 in a set of episodes</a:t>
                </a:r>
              </a:p>
            </p:txBody>
          </p:sp>
        </mc:Choice>
        <mc:Fallback>
          <p:sp>
            <p:nvSpPr>
              <p:cNvPr id="376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1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"/>
          <p:cNvSpPr/>
          <p:nvPr/>
        </p:nvSpPr>
        <p:spPr>
          <a:xfrm>
            <a:off x="7738533" y="6545002"/>
            <a:ext cx="8831329" cy="1554296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0" name="The Cleaning Robo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What does return mean for the first case (</a:t>
                </a:r>
                <a:r>
                  <a:rPr b="1">
                    <a:solidFill>
                      <a:srgbClr val="FF9900"/>
                    </a:solidFill>
                  </a:rPr>
                  <a:t>First-Visit MC</a:t>
                </a:r>
                <a:r>
                  <a:t>, used in this example)?</a:t>
                </a:r>
              </a:p>
              <a:p>
                <a:pPr lvl="2"/>
                <a:r>
                  <a:t>The return is the sum of discounted reward. The same as we learned in lecture 1, when I introduced the Bellman equation and the state-value history</a:t>
                </a:r>
              </a:p>
              <a:p>
                <a:r>
                  <a:t>The Return function</a:t>
                </a:r>
              </a:p>
              <a:p>
                <a:pPr lvl="1"/>
                <a:r>
                  <a:t>The future reward, also known as </a:t>
                </a:r>
                <a:r>
                  <a:rPr b="1">
                    <a:solidFill>
                      <a:srgbClr val="FF9900"/>
                    </a:solidFill>
                  </a:rPr>
                  <a:t>return</a:t>
                </a:r>
                <a:r>
                  <a:t>, is a total sum of discounted rewards going forward: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+...=</m:t>
                    </m:r>
                    <m:limUpp>
                      <m:limUp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p>
                      <m:sSu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endParaRPr/>
              </a:p>
              <a:p>
                <a:pPr lvl="1"/>
                <a:r>
                  <a:t>We have the discount factor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t>, the reward function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and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, at time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380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1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3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2" animBg="1" advAuto="0"/>
      <p:bldP spid="380" grpId="1" build="p" bldLvl="5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5" name="Using Every-Visit MC, we can calculate the return for the state (1,1) of just the first episode, using  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7369176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SzTx/>
                  <a:buNone/>
                </a:pPr>
                <a:r>
                  <a:t>Using </a:t>
                </a:r>
                <a:r>
                  <a:rPr b="1">
                    <a:solidFill>
                      <a:srgbClr val="FF9900"/>
                    </a:solidFill>
                  </a:rPr>
                  <a:t>Every-Visit MC</a:t>
                </a:r>
                <a:r>
                  <a:t>, we can calculate the return for the state (1,1) of just the first episode, using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t>:</a:t>
                </a:r>
              </a:p>
              <a:p>
                <a:endParaRPr/>
              </a:p>
              <a:p>
                <a:pPr marL="0" indent="0">
                  <a:buSzTx/>
                  <a:buNone/>
                </a:pPr>
                <a:endParaRPr/>
              </a:p>
              <a:p>
                <a:pPr marL="0" indent="0">
                  <a:buSzTx/>
                  <a:buNone/>
                </a:pPr>
                <a:endParaRPr/>
              </a:p>
              <a:p>
                <a:pPr marL="0" indent="0">
                  <a:buSzTx/>
                  <a:buNone/>
                </a:pPr>
                <a:r>
                  <a:t>And after three episodes we have three different sample returns: 0.27, 0.27, -0.79</a:t>
                </a:r>
              </a:p>
            </p:txBody>
          </p:sp>
        </mc:Choice>
        <mc:Fallback>
          <p:sp>
            <p:nvSpPr>
              <p:cNvPr id="385" name="Using Every-Visit MC, we can calculate the return for the state (1,1) of just the first episode, using  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7369176"/>
              </a:xfrm>
              <a:prstGeom prst="rect">
                <a:avLst/>
              </a:prstGeom>
              <a:blipFill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87" name="Screen Shot 2019-12-09 at 3.27.30 PM.png" descr="Screen Shot 2019-12-09 at 3.27.3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183" y="4018227"/>
            <a:ext cx="15993479" cy="28081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0" name="Group"/>
          <p:cNvGrpSpPr/>
          <p:nvPr/>
        </p:nvGrpSpPr>
        <p:grpSpPr>
          <a:xfrm>
            <a:off x="6708627" y="7994668"/>
            <a:ext cx="10966746" cy="3689476"/>
            <a:chOff x="0" y="0"/>
            <a:chExt cx="10966744" cy="3689474"/>
          </a:xfrm>
        </p:grpSpPr>
        <p:pic>
          <p:nvPicPr>
            <p:cNvPr id="388" name="Screen Shot 2019-12-05 at 4.46.24 PM.png" descr="Screen Shot 2019-12-05 at 4.46.24 PM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0966745" cy="3689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89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5"/>
            <a:srcRect l="75191" t="13901" r="3702" b="63618"/>
            <a:stretch>
              <a:fillRect/>
            </a:stretch>
          </p:blipFill>
          <p:spPr>
            <a:xfrm>
              <a:off x="2861973" y="672020"/>
              <a:ext cx="734756" cy="73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0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5"/>
            <a:srcRect l="75191" t="13901" r="3702" b="63618"/>
            <a:stretch>
              <a:fillRect/>
            </a:stretch>
          </p:blipFill>
          <p:spPr>
            <a:xfrm>
              <a:off x="6324167" y="672020"/>
              <a:ext cx="734755" cy="73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1" name="Screen Shot 2019-12-05 at 5.13.49 PM.png" descr="Screen Shot 2019-12-05 at 5.13.49 PM.png"/>
            <p:cNvPicPr>
              <a:picLocks noChangeAspect="1"/>
            </p:cNvPicPr>
            <p:nvPr/>
          </p:nvPicPr>
          <p:blipFill>
            <a:blip r:embed="rId6"/>
            <a:srcRect l="73405" t="38412" r="5524" b="38412"/>
            <a:stretch>
              <a:fillRect/>
            </a:stretch>
          </p:blipFill>
          <p:spPr>
            <a:xfrm>
              <a:off x="9785630" y="1469360"/>
              <a:ext cx="734687" cy="7508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2" name="Line"/>
            <p:cNvSpPr/>
            <p:nvPr/>
          </p:nvSpPr>
          <p:spPr>
            <a:xfrm flipV="1">
              <a:off x="815312" y="1555778"/>
              <a:ext cx="1" cy="577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3" name="Line"/>
            <p:cNvSpPr/>
            <p:nvPr/>
          </p:nvSpPr>
          <p:spPr>
            <a:xfrm>
              <a:off x="760420" y="1069567"/>
              <a:ext cx="3679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4" name="Line"/>
            <p:cNvSpPr/>
            <p:nvPr/>
          </p:nvSpPr>
          <p:spPr>
            <a:xfrm>
              <a:off x="2097128" y="1059656"/>
              <a:ext cx="656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5" name="Line"/>
            <p:cNvSpPr/>
            <p:nvPr/>
          </p:nvSpPr>
          <p:spPr>
            <a:xfrm>
              <a:off x="815312" y="1016178"/>
              <a:ext cx="1" cy="356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6" name="Line"/>
            <p:cNvSpPr/>
            <p:nvPr/>
          </p:nvSpPr>
          <p:spPr>
            <a:xfrm>
              <a:off x="1314163" y="1069567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4284146" y="1549170"/>
              <a:ext cx="1" cy="577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8" name="Line"/>
            <p:cNvSpPr/>
            <p:nvPr/>
          </p:nvSpPr>
          <p:spPr>
            <a:xfrm>
              <a:off x="5565962" y="1053049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9" name="Line"/>
            <p:cNvSpPr/>
            <p:nvPr/>
          </p:nvSpPr>
          <p:spPr>
            <a:xfrm>
              <a:off x="4782997" y="1062960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0" name="Line"/>
            <p:cNvSpPr/>
            <p:nvPr/>
          </p:nvSpPr>
          <p:spPr>
            <a:xfrm>
              <a:off x="4287449" y="1053049"/>
              <a:ext cx="2470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1" name="Line"/>
            <p:cNvSpPr/>
            <p:nvPr/>
          </p:nvSpPr>
          <p:spPr>
            <a:xfrm flipV="1">
              <a:off x="4284146" y="1044231"/>
              <a:ext cx="1" cy="261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2" name="Line"/>
            <p:cNvSpPr/>
            <p:nvPr/>
          </p:nvSpPr>
          <p:spPr>
            <a:xfrm>
              <a:off x="8232009" y="2661927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3" name="Line"/>
            <p:cNvSpPr/>
            <p:nvPr/>
          </p:nvSpPr>
          <p:spPr>
            <a:xfrm>
              <a:off x="9375072" y="1742410"/>
              <a:ext cx="2470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4" name="Line"/>
            <p:cNvSpPr/>
            <p:nvPr/>
          </p:nvSpPr>
          <p:spPr>
            <a:xfrm flipV="1">
              <a:off x="9371769" y="1733592"/>
              <a:ext cx="1" cy="261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5" name="Line"/>
            <p:cNvSpPr/>
            <p:nvPr/>
          </p:nvSpPr>
          <p:spPr>
            <a:xfrm flipV="1">
              <a:off x="9375073" y="2410794"/>
              <a:ext cx="1" cy="26104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6" name="Line"/>
            <p:cNvSpPr/>
            <p:nvPr/>
          </p:nvSpPr>
          <p:spPr>
            <a:xfrm>
              <a:off x="9139245" y="2671838"/>
              <a:ext cx="247010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7" name="Return: 0.27"/>
            <p:cNvSpPr/>
            <p:nvPr/>
          </p:nvSpPr>
          <p:spPr>
            <a:xfrm>
              <a:off x="1248090" y="3074883"/>
              <a:ext cx="2276589" cy="35679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 0.27</a:t>
              </a:r>
            </a:p>
          </p:txBody>
        </p:sp>
        <p:sp>
          <p:nvSpPr>
            <p:cNvPr id="408" name="Return: 0.27"/>
            <p:cNvSpPr/>
            <p:nvPr/>
          </p:nvSpPr>
          <p:spPr>
            <a:xfrm>
              <a:off x="4736462" y="3074883"/>
              <a:ext cx="2068362" cy="35679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 0.27</a:t>
              </a:r>
            </a:p>
          </p:txBody>
        </p:sp>
        <p:sp>
          <p:nvSpPr>
            <p:cNvPr id="409" name="Return: -0.79"/>
            <p:cNvSpPr/>
            <p:nvPr/>
          </p:nvSpPr>
          <p:spPr>
            <a:xfrm>
              <a:off x="8224835" y="3087995"/>
              <a:ext cx="2134772" cy="356796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l">
                <a:defRPr sz="2800" b="0">
                  <a:solidFill>
                    <a:srgbClr val="373737"/>
                  </a:solidFill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Return: -0.79</a:t>
              </a:r>
            </a:p>
          </p:txBody>
        </p:sp>
      </p:grpSp>
      <p:sp>
        <p:nvSpPr>
          <p:cNvPr id="411" name="Line"/>
          <p:cNvSpPr/>
          <p:nvPr/>
        </p:nvSpPr>
        <p:spPr>
          <a:xfrm>
            <a:off x="9033933" y="6087533"/>
            <a:ext cx="1270001" cy="1"/>
          </a:xfrm>
          <a:prstGeom prst="line">
            <a:avLst/>
          </a:prstGeom>
          <a:ln w="50800">
            <a:solidFill>
              <a:srgbClr val="FF99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2" name="Line"/>
          <p:cNvSpPr/>
          <p:nvPr/>
        </p:nvSpPr>
        <p:spPr>
          <a:xfrm>
            <a:off x="11053233" y="6087533"/>
            <a:ext cx="1270001" cy="1"/>
          </a:xfrm>
          <a:prstGeom prst="line">
            <a:avLst/>
          </a:prstGeom>
          <a:ln w="50800">
            <a:solidFill>
              <a:srgbClr val="FF99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Text"/>
              <p:cNvSpPr txBox="1"/>
              <p:nvPr/>
            </p:nvSpPr>
            <p:spPr>
              <a:xfrm>
                <a:off x="18524817" y="6091050"/>
                <a:ext cx="1490634" cy="65019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=0.27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41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817" y="6091050"/>
                <a:ext cx="1490634" cy="650191"/>
              </a:xfrm>
              <a:prstGeom prst="rect">
                <a:avLst/>
              </a:prstGeom>
              <a:blipFill>
                <a:blip r:embed="rId7"/>
                <a:stretch>
                  <a:fillRect l="-12712" r="-8475" b="-769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25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25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5" grpId="1" build="p" bldLvl="5" animBg="1" advAuto="0"/>
      <p:bldP spid="387" grpId="2" animBg="1" advAuto="0"/>
      <p:bldP spid="410" grpId="6" animBg="1" advAuto="0"/>
      <p:bldP spid="411" grpId="3" animBg="1" advAuto="0"/>
      <p:bldP spid="412" grpId="4" animBg="1" advAuto="0"/>
      <p:bldP spid="413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Rectangle"/>
          <p:cNvSpPr/>
          <p:nvPr/>
        </p:nvSpPr>
        <p:spPr>
          <a:xfrm>
            <a:off x="8489884" y="4565914"/>
            <a:ext cx="7314405" cy="1949517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6" name="How to use these returns to estimate the state values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758922"/>
                <a:ext cx="21005800" cy="9181186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How to use these returns to estimate the state values?</a:t>
                </a:r>
              </a:p>
              <a:p>
                <a:pPr lvl="1"/>
                <a:r>
                  <a:t>We will use the core equation used in the MC method, which gives the state-value of a state following the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: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)]≈</m:t>
                    </m:r>
                    <m:f>
                      <m:f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limUpp>
                      <m:limUp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0" lvl="1" indent="0" algn="ctr">
                  <a:buSzTx/>
                  <a:buNone/>
                </a:pPr>
                <a:endParaRPr/>
              </a:p>
              <a:p>
                <a:pPr lvl="1"/>
                <a:r>
                  <a:t>To find the value of a state we need to calculate the </a:t>
                </a:r>
                <a:r>
                  <a:rPr b="1">
                    <a:solidFill>
                      <a:srgbClr val="FF9900"/>
                    </a:solidFill>
                  </a:rPr>
                  <a:t>expectation</a:t>
                </a:r>
                <a:r>
                  <a:t> of the returns for that state</a:t>
                </a:r>
              </a:p>
              <a:p>
                <a:pPr lvl="1"/>
                <a:r>
                  <a:t>For the previous </a:t>
                </a:r>
                <a:r>
                  <a:rPr b="1">
                    <a:solidFill>
                      <a:srgbClr val="FF9900"/>
                    </a:solidFill>
                  </a:rPr>
                  <a:t>Every-Visit MC</a:t>
                </a:r>
                <a:r>
                  <a:t>, after three episodes the approximated state-value for the state (1, 1) is the average over the three sampled returns: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(0.27+0.27−0.79)=−0.08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416" name="How to use these returns to estimate the state values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8922"/>
                <a:ext cx="21005800" cy="9181186"/>
              </a:xfrm>
              <a:prstGeom prst="rect">
                <a:avLst/>
              </a:prstGeom>
              <a:blipFill>
                <a:blip r:embed="rId2"/>
                <a:stretch>
                  <a:fillRect l="-1027" t="-967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7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2" animBg="1" advAuto="0"/>
      <p:bldP spid="416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We can define  , the state reached at time t , to be a discrete random variable which can assume all the available states with a certain probability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7369176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We can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3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, the state reached at time t , to be a</a:t>
                </a:r>
                <a:r>
                  <a:rPr b="1">
                    <a:solidFill>
                      <a:srgbClr val="A166FF"/>
                    </a:solidFill>
                  </a:rPr>
                  <a:t> </a:t>
                </a:r>
                <a:r>
                  <a:rPr b="1">
                    <a:solidFill>
                      <a:srgbClr val="FF9900"/>
                    </a:solidFill>
                    <a:hlinkClick r:id="rId2"/>
                  </a:rPr>
                  <a:t>discrete random variable</a:t>
                </a:r>
                <a:r>
                  <a:t> which can assume all the available states with a certain probability</a:t>
                </a:r>
              </a:p>
              <a:p>
                <a:r>
                  <a:t>Every time our robot steps into a state is like if we are picking a value for the random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3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/>
              </a:p>
              <a:p>
                <a:r>
                  <a:t>For each state of each episode we can calculate the return and store it in a list</a:t>
                </a:r>
              </a:p>
              <a:p>
                <a:r>
                  <a:t>Repeating this process for a large number of times is guaranteed to converge to the true state-value*</a:t>
                </a:r>
              </a:p>
            </p:txBody>
          </p:sp>
        </mc:Choice>
        <mc:Fallback>
          <p:sp>
            <p:nvSpPr>
              <p:cNvPr id="421" name="We can define  , the state reached at time t , to be a discrete random variable which can assume all the available states with a certain probabilit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7369176"/>
              </a:xfrm>
              <a:prstGeom prst="rect">
                <a:avLst/>
              </a:prstGeom>
              <a:blipFill>
                <a:blip r:embed="rId3"/>
                <a:stretch>
                  <a:fillRect l="-1449" t="-2410" r="-1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423" name="* This is the result of the law of large numbers"/>
          <p:cNvSpPr txBox="1"/>
          <p:nvPr/>
        </p:nvSpPr>
        <p:spPr>
          <a:xfrm>
            <a:off x="3166533" y="10924381"/>
            <a:ext cx="89702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* This is the result of the</a:t>
            </a:r>
            <a:r>
              <a:rPr b="1">
                <a:solidFill>
                  <a:srgbClr val="A166FF"/>
                </a:solidFill>
              </a:rPr>
              <a:t> </a:t>
            </a:r>
            <a:r>
              <a:rPr sz="3600" b="1">
                <a:solidFill>
                  <a:srgbClr val="FF9900"/>
                </a:solidFill>
                <a:hlinkClick r:id="rId4"/>
              </a:rPr>
              <a:t>law of large numbers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1" build="p" bldLvl="5" animBg="1" advAuto="0"/>
      <p:bldP spid="423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26" name="Law of Large Numbe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Law of Large Numbers</a:t>
            </a:r>
          </a:p>
          <a:p>
            <a:pPr lvl="1"/>
            <a:r>
              <a:t>The</a:t>
            </a:r>
            <a:r>
              <a:rPr b="1">
                <a:solidFill>
                  <a:srgbClr val="FF9900"/>
                </a:solidFill>
              </a:rPr>
              <a:t> </a:t>
            </a:r>
            <a:r>
              <a:rPr b="1">
                <a:solidFill>
                  <a:srgbClr val="FF9900"/>
                </a:solidFill>
                <a:hlinkClick r:id="rId2"/>
              </a:rPr>
              <a:t>average</a:t>
            </a:r>
            <a:r>
              <a:t> of the results obtained from a large number of trials should be close to the</a:t>
            </a:r>
            <a:r>
              <a:rPr b="1">
                <a:solidFill>
                  <a:srgbClr val="FF9900"/>
                </a:solidFill>
              </a:rPr>
              <a:t> </a:t>
            </a:r>
            <a:r>
              <a:rPr b="1">
                <a:solidFill>
                  <a:srgbClr val="FF9900"/>
                </a:solidFill>
                <a:hlinkClick r:id="rId3"/>
              </a:rPr>
              <a:t>expected value</a:t>
            </a:r>
            <a:r>
              <a:t>, and will tend to become closer to the expected value as more trials are performed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r>
              <a:rPr b="1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</a:rPr>
              <a:t>Let’s do some coding!</a:t>
            </a:r>
            <a:r>
              <a:t> </a:t>
            </a:r>
            <a:r>
              <a: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Law of Large Numbers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455" y="8128000"/>
            <a:ext cx="1264357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31" name="A GridWorl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GridWorld</a:t>
            </a:r>
          </a:p>
          <a:p>
            <a:pPr lvl="1"/>
            <a:r>
              <a:t>The class called GridWorld creates a grid world of any size, add obstacles and terminal states</a:t>
            </a:r>
          </a:p>
          <a:p>
            <a:pPr lvl="1"/>
            <a:r>
              <a:t>The cleaning robot will move in the grid world following a specific policy. Let’s bring to life our 4x3 world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marL="0" lvl="1" indent="0">
              <a:buSzTx/>
              <a:buNone/>
            </a:pPr>
            <a:r>
              <a:rPr b="1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</a:rPr>
              <a:t>Let’s do some coding!</a:t>
            </a:r>
            <a:r>
              <a:t> </a:t>
            </a:r>
            <a:r>
              <a:rPr b="1">
                <a:solidFill>
                  <a:srgbClr val="A166FF"/>
                </a:solidFill>
              </a:rPr>
              <a:t> </a:t>
            </a:r>
            <a:r>
              <a: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rPr>
              <a:t>Cleaning Robot GridWorld</a:t>
            </a:r>
          </a:p>
        </p:txBody>
      </p:sp>
      <p:sp>
        <p:nvSpPr>
          <p:cNvPr id="4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2" y="8191500"/>
            <a:ext cx="1264356" cy="127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6" name="GridWorld with MC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GridWorld with MC</a:t>
                </a:r>
              </a:p>
              <a:p>
                <a:pPr marL="0" lvl="1" indent="0">
                  <a:buSzTx/>
                  <a:buNone/>
                </a:pPr>
                <a:r>
                  <a:t>Let’s implement MC in our GridWorld using:</a:t>
                </a:r>
              </a:p>
              <a:p>
                <a:pPr marL="1640416" lvl="2" indent="-370416"/>
                <a:r>
                  <a:t>A discount factor of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=0.999</m:t>
                    </m:r>
                  </m:oMath>
                </a14:m>
                <a:endParaRPr/>
              </a:p>
              <a:p>
                <a:pPr marL="1640416" lvl="2" indent="-370416"/>
                <a:r>
                  <a:t>The best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36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6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36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/>
              </a:p>
              <a:p>
                <a:pPr marL="1640416" lvl="2" indent="-370416"/>
                <a:r>
                  <a:t>The same transition model used in the previous lecture*</a:t>
                </a:r>
              </a:p>
              <a:p>
                <a:pPr marL="1640416" lvl="2" indent="-370416"/>
                <a:endParaRPr/>
              </a:p>
              <a:p>
                <a:pPr marL="1640416" lvl="2" indent="-370416"/>
                <a:endParaRPr/>
              </a:p>
              <a:p>
                <a:pPr marL="1640416" lvl="2" indent="-370416"/>
                <a:endParaRPr/>
              </a:p>
              <a:p>
                <a:pPr marL="1640416" lvl="2" indent="-370416"/>
                <a:endParaRPr/>
              </a:p>
              <a:p>
                <a:pPr marL="1640416" lvl="2" indent="-370416">
                  <a:defRPr sz="2000"/>
                </a:pPr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  <a:uFill>
                      <a:solidFill>
                        <a:srgbClr val="0563C1"/>
                      </a:solidFill>
                    </a:uFill>
                  </a:rPr>
                  <a:t>Let’s do some coding! </a:t>
                </a:r>
                <a:r>
                  <a:rPr sz="2800" u="sng">
                    <a:solidFill>
                      <a:srgbClr val="0563C1"/>
                    </a:solidFill>
                    <a:uFill>
                      <a:solidFill>
                        <a:srgbClr val="0563C1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  <a:hlinkClick r:id="rId2"/>
                  </a:rPr>
                  <a:t>Monte Carlo Method</a:t>
                </a:r>
              </a:p>
            </p:txBody>
          </p:sp>
        </mc:Choice>
        <mc:Fallback>
          <p:sp>
            <p:nvSpPr>
              <p:cNvPr id="436" name="GridWorld with MC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4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89" y="8208433"/>
            <a:ext cx="1264356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* Remember that with the current transition model the robot will go in the desired direction only in 80% of the cases."/>
          <p:cNvSpPr txBox="1"/>
          <p:nvPr/>
        </p:nvSpPr>
        <p:spPr>
          <a:xfrm>
            <a:off x="1973274" y="11427602"/>
            <a:ext cx="1899503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800"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* Remember that with the current transition model the robot will go in the desired direction only in 80% of the cases.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42" name="GridWorld with MC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GridWorld with MC</a:t>
            </a:r>
          </a:p>
          <a:p>
            <a:pPr lvl="1"/>
            <a:r>
              <a:t>The state-value gets more and more accurate and in the limit to infinite it converges to the true values</a:t>
            </a:r>
          </a:p>
          <a:p>
            <a:pPr lvl="1"/>
            <a:r>
              <a:t>In the first lecture we already found the state-values of this particular grid world using dynamic programming techniques</a:t>
            </a:r>
          </a:p>
          <a:p>
            <a:pPr lvl="1"/>
            <a:r>
              <a:t>Let's compare the results:</a:t>
            </a:r>
          </a:p>
        </p:txBody>
      </p:sp>
      <p:sp>
        <p:nvSpPr>
          <p:cNvPr id="4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444" name="Screen Shot 2019-12-10 at 2.42.59 PM.png" descr="Screen Shot 2019-12-10 at 2.42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161" y="4180834"/>
            <a:ext cx="10283099" cy="4521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build="p" bldLvl="5" animBg="1" advAuto="0"/>
      <p:bldP spid="444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47" name="GridWorld with MC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8897740"/>
          </a:xfrm>
          <a:prstGeom prst="rect">
            <a:avLst/>
          </a:prstGeom>
        </p:spPr>
        <p:txBody>
          <a:bodyPr/>
          <a:lstStyle/>
          <a:p>
            <a:r>
              <a:t>GridWorld with MC</a:t>
            </a:r>
          </a:p>
          <a:p>
            <a:pPr lvl="1"/>
            <a:r>
              <a:t>In MC, the state-value estimations for the states (4,1) and (3,1) are zero</a:t>
            </a:r>
          </a:p>
          <a:p>
            <a:pPr lvl="1"/>
            <a:r>
              <a:t>MC Limitation</a:t>
            </a:r>
          </a:p>
          <a:p>
            <a:pPr marL="2041071" lvl="2" indent="-771071">
              <a:defRPr sz="3400"/>
            </a:pPr>
            <a:r>
              <a:t>For these conditions, starting from the state (1,1) the robot will never reach those states and it cannot estimate the corresponding state-values</a:t>
            </a:r>
          </a:p>
          <a:p>
            <a:pPr lvl="1"/>
            <a:r>
              <a:t>MC Advantage</a:t>
            </a:r>
          </a:p>
          <a:p>
            <a:pPr marL="2041071" lvl="2" indent="-771071">
              <a:defRPr sz="3400" b="1"/>
            </a:pPr>
            <a:r>
              <a:rPr b="0"/>
              <a:t>In a very big grid world, we can estimate the state-values only for the states we are interested in, saving time and resources and focusing only on a particular subspace of the world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pic>
        <p:nvPicPr>
          <p:cNvPr id="449" name="Screen Shot 2019-12-10 at 2.42.59 PM.png" descr="Screen Shot 2019-12-10 at 2.42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161" y="4180834"/>
            <a:ext cx="10283099" cy="4521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urse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Agenda</a:t>
            </a:r>
          </a:p>
        </p:txBody>
      </p:sp>
      <p:sp>
        <p:nvSpPr>
          <p:cNvPr id="222" name="Lecture 1…"/>
          <p:cNvSpPr txBox="1">
            <a:spLocks noGrp="1"/>
          </p:cNvSpPr>
          <p:nvPr>
            <p:ph type="body" sz="half" idx="1"/>
          </p:nvPr>
        </p:nvSpPr>
        <p:spPr>
          <a:xfrm>
            <a:off x="1689100" y="2901630"/>
            <a:ext cx="11994489" cy="903651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8DC4">
                    <a:alpha val="40055"/>
                  </a:srgbClr>
                </a:solidFill>
              </a:defRPr>
            </a:pPr>
            <a:r>
              <a:t>Lecture 1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Introduction to Reinforcement Learning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Finite Markov Decision Process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Bellman Equations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Dynamic Programming</a:t>
            </a:r>
          </a:p>
          <a:p>
            <a:r>
              <a:t>Lecture 2</a:t>
            </a:r>
          </a:p>
          <a:p>
            <a:pPr lvl="1"/>
            <a:r>
              <a:t>Monte Carlo Methods</a:t>
            </a:r>
          </a:p>
          <a:p>
            <a:pPr lvl="1"/>
            <a:r>
              <a:t>Temporal Difference Learning</a:t>
            </a:r>
          </a:p>
          <a:p>
            <a:pPr lvl="1"/>
            <a:r>
              <a:t>SARSA and Q-Learning</a:t>
            </a:r>
          </a:p>
          <a:p>
            <a:pPr>
              <a:defRPr>
                <a:solidFill>
                  <a:srgbClr val="008DC4">
                    <a:alpha val="40055"/>
                  </a:srgbClr>
                </a:solidFill>
              </a:defRPr>
            </a:pPr>
            <a:r>
              <a:t>Lecture 3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On Policy Prediction and Control with Approximation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t>Off Policy Methods with Approximation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4" name="Lecture 4…"/>
          <p:cNvSpPr txBox="1"/>
          <p:nvPr/>
        </p:nvSpPr>
        <p:spPr>
          <a:xfrm>
            <a:off x="13296900" y="2756958"/>
            <a:ext cx="9515211" cy="9036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000"/>
              </a:spcBef>
              <a:defRPr sz="3600">
                <a:solidFill>
                  <a:srgbClr val="008DC4">
                    <a:alpha val="40055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Lecture 4</a:t>
            </a:r>
          </a:p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>
                    <a:alpha val="40392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Policy Gradient Methods</a:t>
            </a:r>
          </a:p>
          <a:p>
            <a:pPr algn="l">
              <a:spcBef>
                <a:spcPts val="3000"/>
              </a:spcBef>
              <a:defRPr sz="3600">
                <a:solidFill>
                  <a:srgbClr val="008DC4">
                    <a:alpha val="40055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Lecture 5</a:t>
            </a:r>
          </a:p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>
                    <a:alpha val="40392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Multi-armed Bandits</a:t>
            </a:r>
          </a:p>
          <a:p>
            <a:pPr algn="l">
              <a:spcBef>
                <a:spcPts val="1000"/>
              </a:spcBef>
              <a:defRPr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Monte Carlo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Example</a:t>
            </a:r>
          </a:p>
        </p:txBody>
      </p:sp>
      <p:sp>
        <p:nvSpPr>
          <p:cNvPr id="452" name="GridWorld with MC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8897740"/>
          </a:xfrm>
          <a:prstGeom prst="rect">
            <a:avLst/>
          </a:prstGeom>
        </p:spPr>
        <p:txBody>
          <a:bodyPr/>
          <a:lstStyle/>
          <a:p>
            <a:r>
              <a:t>GridWorld with MC</a:t>
            </a:r>
          </a:p>
          <a:p>
            <a:pPr lvl="1"/>
            <a:r>
              <a:t>How to estimate the values for each state?</a:t>
            </a:r>
          </a:p>
          <a:p>
            <a:pPr lvl="1">
              <a:defRPr b="1"/>
            </a:pPr>
            <a:r>
              <a:rPr b="0"/>
              <a:t>A possible solution is called </a:t>
            </a:r>
            <a:r>
              <a:rPr>
                <a:solidFill>
                  <a:srgbClr val="FF9900"/>
                </a:solidFill>
              </a:rPr>
              <a:t>exploring starts</a:t>
            </a:r>
          </a:p>
          <a:p>
            <a:pPr marL="2041071" lvl="2" indent="-771071">
              <a:defRPr sz="3400"/>
            </a:pPr>
            <a:r>
              <a:t>Making the robot start from all the available states. This guarantees that all states will be visited in the limit of an infinite number of episodes</a:t>
            </a:r>
          </a:p>
          <a:p>
            <a:pPr marL="2041071" lvl="2" indent="-771071">
              <a:defRPr sz="3400"/>
            </a:pPr>
            <a:endParaRPr/>
          </a:p>
          <a:p>
            <a:pPr lvl="1"/>
            <a:endParaRPr/>
          </a:p>
          <a:p>
            <a:pPr lvl="1">
              <a:defRPr sz="800"/>
            </a:pPr>
            <a:endParaRPr/>
          </a:p>
          <a:p>
            <a:pPr marL="0" lvl="1" indent="0">
              <a:buSzTx/>
              <a:buNone/>
            </a:pPr>
            <a:r>
              <a:rPr b="1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</a:rPr>
              <a:t>Let’s do some coding! </a:t>
            </a:r>
            <a:r>
              <a:rPr b="1">
                <a:solidFill>
                  <a:srgbClr val="A166FF"/>
                </a:solidFill>
              </a:rPr>
              <a:t> </a:t>
            </a:r>
            <a:r>
              <a:rPr sz="2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ea typeface="Calibri"/>
                <a:cs typeface="Calibri"/>
                <a:sym typeface="Calibri"/>
                <a:hlinkClick r:id="rId2"/>
              </a:rPr>
              <a:t>MC Exploring Starts</a:t>
            </a:r>
          </a:p>
        </p:txBody>
      </p:sp>
      <p:sp>
        <p:nvSpPr>
          <p:cNvPr id="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454" name="Screen Shot 2019-12-10 at 2.42.59 PM.png" descr="Screen Shot 2019-12-10 at 2.42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161" y="4180834"/>
            <a:ext cx="10283099" cy="4521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22" y="8233833"/>
            <a:ext cx="1264356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1" build="p" bldLvl="5" animBg="1" advAuto="0"/>
      <p:bldP spid="455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Monte Carlo Control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86104">
              <a:defRPr sz="11360">
                <a:effectLst>
                  <a:outerShdw blurRad="18034" dist="18034" dir="7800000" rotWithShape="0">
                    <a:srgbClr val="E9E9E9"/>
                  </a:outerShdw>
                </a:effectLst>
              </a:defRPr>
            </a:lvl1pPr>
          </a:lstStyle>
          <a:p>
            <a:r>
              <a:t>Monte Carlo Control Estimation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Monte Carlo Control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Estimation</a:t>
            </a:r>
          </a:p>
        </p:txBody>
      </p:sp>
      <p:sp>
        <p:nvSpPr>
          <p:cNvPr id="460" name="The MC methods for control (active) are slightly different from MC methods for prediction (passive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MC methods for control (</a:t>
            </a:r>
            <a:r>
              <a:rPr sz="3400" b="1">
                <a:solidFill>
                  <a:srgbClr val="FF9900"/>
                </a:solidFill>
              </a:rPr>
              <a:t>active</a:t>
            </a:r>
            <a:r>
              <a:t>) are slightly different from MC methods for prediction (</a:t>
            </a:r>
            <a:r>
              <a:rPr sz="3400" b="1">
                <a:solidFill>
                  <a:srgbClr val="FF9900"/>
                </a:solidFill>
              </a:rPr>
              <a:t>passive</a:t>
            </a:r>
            <a:r>
              <a:t>)</a:t>
            </a:r>
          </a:p>
          <a:p>
            <a:r>
              <a:t>MC control problem is more realistic</a:t>
            </a:r>
          </a:p>
          <a:p>
            <a:pPr lvl="1"/>
            <a:r>
              <a:t>We need to estimate a policy which is not given</a:t>
            </a:r>
          </a:p>
          <a:p>
            <a:r>
              <a:t>The mechanics behind MC for control is the same we used in the dynamic programming techniques,</a:t>
            </a:r>
            <a:r>
              <a:rPr b="1"/>
              <a:t> </a:t>
            </a:r>
            <a:r>
              <a:t>according to the idea of </a:t>
            </a:r>
            <a:r>
              <a:rPr b="1">
                <a:solidFill>
                  <a:srgbClr val="FF9900"/>
                </a:solidFill>
              </a:rPr>
              <a:t>Generalized Policy Iteration (GPI)</a:t>
            </a:r>
          </a:p>
        </p:txBody>
      </p:sp>
      <p:sp>
        <p:nvSpPr>
          <p:cNvPr id="4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" grpId="1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Monte Carlo Control Est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Estimation</a:t>
            </a:r>
          </a:p>
        </p:txBody>
      </p:sp>
      <p:sp>
        <p:nvSpPr>
          <p:cNvPr id="464" name="Generalized Policy Iteration (GPI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Generalized Policy Iteration (GPI)</a:t>
            </a:r>
          </a:p>
          <a:p>
            <a:pPr lvl="1"/>
            <a:r>
              <a:t>The GPI algorithm refers to an iterative procedure to improve the policy when combining policy evaluation and improvement: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r>
              <a:t>The </a:t>
            </a:r>
            <a:r>
              <a:rPr b="1">
                <a:solidFill>
                  <a:srgbClr val="FF9900"/>
                </a:solidFill>
              </a:rPr>
              <a:t>value function</a:t>
            </a:r>
            <a:r>
              <a:rPr b="1"/>
              <a:t> </a:t>
            </a:r>
            <a:r>
              <a:t>is repeatedly altered to more closely approximate the value function for the current policy and</a:t>
            </a:r>
          </a:p>
          <a:p>
            <a:pPr lvl="1"/>
            <a:r>
              <a:t>The </a:t>
            </a:r>
            <a:r>
              <a:rPr b="1">
                <a:solidFill>
                  <a:srgbClr val="FF9900"/>
                </a:solidFill>
              </a:rPr>
              <a:t>policy</a:t>
            </a:r>
            <a:r>
              <a:t> is repeatedly improved with respect to the current value function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466" name="Screen Shot 2019-12-05 at 4.27.43 PM.png" descr="Screen Shot 2019-12-05 at 4.27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180" y="4925483"/>
            <a:ext cx="15959640" cy="1028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1" build="p" bldLvl="5" animBg="1" advAuto="0"/>
      <p:bldP spid="466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9" name="GridWorld with MC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GridWorld with MC</a:t>
                </a:r>
              </a:p>
              <a:p>
                <a:pPr lvl="1"/>
                <a:r>
                  <a:t>This time we got the right values also for the states (4,1) and (3,1)</a:t>
                </a:r>
              </a:p>
              <a:p>
                <a:pPr lvl="1"/>
                <a:r>
                  <a:t>But, we had a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to estimate the state-value function</a:t>
                </a:r>
              </a:p>
              <a:p>
                <a:pPr lvl="1"/>
                <a:r>
                  <a:t>What to do when we do not have a policy?</a:t>
                </a:r>
              </a:p>
              <a:p>
                <a:pPr lvl="1"/>
                <a:r>
                  <a:t>Following the definition of Sutton and Barto, we will call this case the model-free </a:t>
                </a:r>
                <a:r>
                  <a:rPr b="1">
                    <a:solidFill>
                      <a:srgbClr val="FF9900"/>
                    </a:solidFill>
                  </a:rPr>
                  <a:t>Monte Carlo control estimation</a:t>
                </a:r>
                <a:r>
                  <a:t>*</a:t>
                </a:r>
              </a:p>
            </p:txBody>
          </p:sp>
        </mc:Choice>
        <mc:Fallback>
          <p:sp>
            <p:nvSpPr>
              <p:cNvPr id="469" name="GridWorld with MC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471" name="* Russel and Norvig called this case active reinforcement learning"/>
          <p:cNvSpPr txBox="1"/>
          <p:nvPr/>
        </p:nvSpPr>
        <p:spPr>
          <a:xfrm>
            <a:off x="1973274" y="11427602"/>
            <a:ext cx="1058189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800"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* Russel and Norvig called this case active reinforcement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1" build="p" bldLvl="5" animBg="1" advAuto="0"/>
      <p:bldP spid="471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4" name="Generalized Policy Iteration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Generalized Policy Iteration</a:t>
                </a:r>
              </a:p>
              <a:p>
                <a:pPr lvl="1"/>
                <a:r>
                  <a:t>Policy iteration finds the state-values for each state and at the same time the optimal policy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/>
              </a:p>
              <a:p>
                <a:pPr lvl="1"/>
                <a:r>
                  <a:t>It included two steps:</a:t>
                </a:r>
              </a:p>
              <a:p>
                <a:pPr lvl="2"/>
                <a:r>
                  <a:t>Policy </a:t>
                </a:r>
                <a:r>
                  <a:rPr b="1">
                    <a:solidFill>
                      <a:srgbClr val="FF9900"/>
                    </a:solidFill>
                  </a:rPr>
                  <a:t>evaluation</a:t>
                </a:r>
                <a:r>
                  <a:t>: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</m:oMath>
                </a14:m>
                <a:endParaRPr/>
              </a:p>
              <a:p>
                <a:pPr lvl="3"/>
                <a:r>
                  <a:t>It makes the state-value function consistent with the current policy</a:t>
                </a:r>
              </a:p>
              <a:p>
                <a:pPr lvl="2"/>
                <a:r>
                  <a:t>Policy </a:t>
                </a:r>
                <a:r>
                  <a:rPr b="1">
                    <a:solidFill>
                      <a:srgbClr val="FF9900"/>
                    </a:solidFill>
                  </a:rPr>
                  <a:t>improvement</a:t>
                </a:r>
                <a:r>
                  <a:t>: </a:t>
                </a:r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𝑔𝑟𝑒𝑒𝑑𝑦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3"/>
                <a:r>
                  <a:t>It makes the policy </a:t>
                </a:r>
                <a14:m>
                  <m:oMath xmlns:m="http://schemas.openxmlformats.org/officeDocument/2006/math">
                    <m:r>
                      <a:rPr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</a:t>
                </a:r>
                <a:r>
                  <a:rPr i="1"/>
                  <a:t>greedy</a:t>
                </a:r>
                <a:r>
                  <a:t> with respect to the current state-value function</a:t>
                </a:r>
              </a:p>
            </p:txBody>
          </p:sp>
        </mc:Choice>
        <mc:Fallback>
          <p:sp>
            <p:nvSpPr>
              <p:cNvPr id="474" name="Generalized Policy Iter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096" t="-1031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476" name="Screen Shot 2019-12-10 at 3.31.43 PM.png" descr="Screen Shot 2019-12-10 at 3.31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420" y="4001146"/>
            <a:ext cx="9576822" cy="5713709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ecall, utility function U here is the same as state-value V"/>
          <p:cNvSpPr txBox="1"/>
          <p:nvPr/>
        </p:nvSpPr>
        <p:spPr>
          <a:xfrm>
            <a:off x="13141505" y="3041149"/>
            <a:ext cx="10526650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Recall, utility function U here is the same as state-value V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1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480" name="Greedy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Greedy</a:t>
            </a:r>
          </a:p>
          <a:p>
            <a:pPr lvl="1"/>
            <a:r>
              <a:t>A greedy algorithm makes the local optimal choice at each step</a:t>
            </a:r>
          </a:p>
          <a:p>
            <a:pPr lvl="1"/>
            <a:r>
              <a:t>In our case, greedy means to take for each state the action with the highest state-value and update the policy with that action</a:t>
            </a:r>
          </a:p>
          <a:p>
            <a:pPr lvl="1"/>
            <a:r>
              <a:t>Here the policy updates, based on the state-values changes, while in MC prediction it is fixed!</a:t>
            </a:r>
          </a:p>
          <a:p>
            <a:r>
              <a:t>Problem</a:t>
            </a:r>
          </a:p>
          <a:p>
            <a:pPr lvl="1"/>
            <a:r>
              <a:t>Following only local cues does not generally lead to optimal solutions</a:t>
            </a:r>
          </a:p>
        </p:txBody>
      </p:sp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482" name="Screen Shot 2019-12-10 at 3.39.11 PM.png" descr="Screen Shot 2019-12-10 at 3.39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851" y="4000778"/>
            <a:ext cx="9583958" cy="3794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1" build="p" bldLvl="5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485" name="Why does a Greedy strategy work?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does a Greedy strategy work?</a:t>
            </a:r>
          </a:p>
          <a:p>
            <a:pPr lvl="1"/>
            <a:r>
              <a:t>Because the local choice is evaluated, in the evaluation step, using the state-value function, which is adjusted along time</a:t>
            </a:r>
          </a:p>
          <a:p>
            <a:pPr lvl="1"/>
            <a:r>
              <a:t>At the beginning, the agent will follow many sub-optimal paths but after a while the state-values will start to converge to the true values and the greedy strategy will lead to positive rewards</a:t>
            </a:r>
          </a:p>
          <a:p>
            <a:pPr lvl="1"/>
            <a:r>
              <a:t>All RL methods can be described in terms of </a:t>
            </a:r>
            <a:r>
              <a:rPr b="1">
                <a:solidFill>
                  <a:srgbClr val="FF9900"/>
                </a:solidFill>
              </a:rPr>
              <a:t>Generalized Policy Iteration</a:t>
            </a:r>
            <a:r>
              <a:t> (GPI)</a:t>
            </a:r>
          </a:p>
        </p:txBody>
      </p:sp>
      <p:sp>
        <p:nvSpPr>
          <p:cNvPr id="4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487" name="Screen Shot 2019-12-10 at 3.31.43 PM.png" descr="Screen Shot 2019-12-10 at 3.31.4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420" y="4001146"/>
            <a:ext cx="9576822" cy="5713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" grpId="1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0" name="Q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Q Function</a:t>
                </a:r>
              </a:p>
              <a:p>
                <a:pPr lvl="1"/>
                <a:r>
                  <a:t>Until now, we have used the </a:t>
                </a:r>
                <a:r>
                  <a:rPr b="1">
                    <a:solidFill>
                      <a:srgbClr val="FF9900"/>
                    </a:solidFill>
                  </a:rPr>
                  <a:t>state-value function</a:t>
                </a: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to estimate the utility (value) of a state s, under a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/>
              </a:p>
              <a:p>
                <a:pPr lvl="1"/>
                <a:r>
                  <a:t>The Q-function takes the action a in state s, under the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and it returns the utility of that state-value pair</a:t>
                </a:r>
              </a:p>
              <a:p>
                <a:pPr lvl="1"/>
                <a:r>
                  <a:t>The Q-function is defined as the expected return  considering the above:</a:t>
                </a:r>
              </a:p>
              <a:p>
                <a:pPr marL="0" lvl="1" indent="0">
                  <a:buSzTx/>
                  <a:buNone/>
                </a:pPr>
                <a:r>
                  <a:t>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1"/>
                <a:r>
                  <a:t>Why do we need the </a:t>
                </a:r>
                <a:r>
                  <a:rPr b="1">
                    <a:solidFill>
                      <a:srgbClr val="FF9900"/>
                    </a:solidFill>
                  </a:rPr>
                  <a:t>Q function</a:t>
                </a:r>
                <a:r>
                  <a:t> in MC methods?</a:t>
                </a:r>
              </a:p>
              <a:p>
                <a:pPr lvl="2"/>
                <a:r>
                  <a:t>In model-free reinforcement learning the utility (value) of the states are not sufficient to suggest a policy. </a:t>
                </a:r>
              </a:p>
              <a:p>
                <a:pPr lvl="2"/>
                <a:r>
                  <a:t>We must explicitly estimate the utility (value) of each action, thus the primary goal in MC methods for control is to estimate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36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6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sz="36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490" name="Q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1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494" name="GridWorld with Q-function (The state-action Matrix)…"/>
          <p:cNvSpPr txBox="1">
            <a:spLocks noGrp="1"/>
          </p:cNvSpPr>
          <p:nvPr>
            <p:ph type="body" sz="half" idx="1"/>
          </p:nvPr>
        </p:nvSpPr>
        <p:spPr>
          <a:xfrm>
            <a:off x="12750800" y="2756958"/>
            <a:ext cx="11399904" cy="7369176"/>
          </a:xfrm>
          <a:prstGeom prst="rect">
            <a:avLst/>
          </a:prstGeom>
        </p:spPr>
        <p:txBody>
          <a:bodyPr/>
          <a:lstStyle/>
          <a:p>
            <a:r>
              <a:t>GridWorld with Q-function (The state-action Matrix)</a:t>
            </a:r>
          </a:p>
          <a:p>
            <a:pPr lvl="1"/>
            <a:r>
              <a:t>With a row for each action and a column for each state</a:t>
            </a:r>
          </a:p>
          <a:p>
            <a:pPr lvl="1"/>
            <a:r>
              <a:t>For the 12 states of our 4x3 grid world</a:t>
            </a:r>
          </a:p>
          <a:p>
            <a:pPr lvl="1"/>
            <a:r>
              <a:t>The state-action matrix stores the values of executing a specific action in a specific state</a:t>
            </a:r>
          </a:p>
          <a:p>
            <a:pPr lvl="1"/>
            <a:r>
              <a:t>By querying the matrix, we can estimate which action should be executed in order to have the highest value</a:t>
            </a:r>
          </a:p>
        </p:txBody>
      </p:sp>
      <p:sp>
        <p:nvSpPr>
          <p:cNvPr id="4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496" name="Screen Shot 2019-12-10 at 4.16.04 PM.png" descr="Screen Shot 2019-12-10 at 4.16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26" y="4383443"/>
            <a:ext cx="8468354" cy="3077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" grpId="1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emo Noteboo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Demo Notebooks</a:t>
            </a:r>
          </a:p>
        </p:txBody>
      </p:sp>
      <p:sp>
        <p:nvSpPr>
          <p:cNvPr id="227" name="The DEMO notebook used for this lecture is available in your SageMaker instance, named as RL1_lecture_2_demo.ipynb, into demos folder…"/>
          <p:cNvSpPr txBox="1">
            <a:spLocks noGrp="1"/>
          </p:cNvSpPr>
          <p:nvPr>
            <p:ph type="body" idx="1"/>
          </p:nvPr>
        </p:nvSpPr>
        <p:spPr>
          <a:xfrm>
            <a:off x="1689100" y="2670148"/>
            <a:ext cx="18252448" cy="9036513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50000"/>
              </a:lnSpc>
              <a:spcBef>
                <a:spcPts val="0"/>
              </a:spcBef>
              <a:defRPr sz="4300" b="0"/>
            </a:pPr>
            <a:r>
              <a:rPr dirty="0"/>
              <a:t>The DEMO notebook used for this lecture is available in your </a:t>
            </a:r>
            <a:r>
              <a:rPr dirty="0" err="1"/>
              <a:t>SageMaker</a:t>
            </a:r>
            <a:r>
              <a:rPr dirty="0"/>
              <a:t> instance, named as</a:t>
            </a:r>
            <a:r>
              <a:rPr b="1" dirty="0"/>
              <a:t> </a:t>
            </a:r>
            <a:r>
              <a:rPr b="1" dirty="0">
                <a:solidFill>
                  <a:srgbClr val="FF9900"/>
                </a:solidFill>
              </a:rPr>
              <a:t>RL1_lecture_2_demo.ipynb</a:t>
            </a:r>
            <a:r>
              <a:rPr dirty="0"/>
              <a:t>, into </a:t>
            </a:r>
            <a:r>
              <a:rPr b="1" dirty="0"/>
              <a:t>demos</a:t>
            </a:r>
            <a:r>
              <a:rPr dirty="0"/>
              <a:t> folder</a:t>
            </a:r>
            <a:endParaRPr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ct val="150000"/>
              </a:lnSpc>
              <a:spcBef>
                <a:spcPts val="0"/>
              </a:spcBef>
              <a:defRPr sz="4300" b="0"/>
            </a:pPr>
            <a:r>
              <a:rPr dirty="0"/>
              <a:t>You will find each DEMO below in the notebook index:</a:t>
            </a:r>
            <a:endParaRPr dirty="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Law of Large Numbers</a:t>
            </a:r>
            <a:endParaRPr dirty="0">
              <a:latin typeface="Times Roman"/>
              <a:ea typeface="Times Roman"/>
              <a:cs typeface="Times Roman"/>
              <a:sym typeface="Times Roman"/>
            </a:endParaRPr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Cleaning Robot </a:t>
            </a:r>
            <a:r>
              <a:rPr dirty="0" err="1"/>
              <a:t>GridWorld</a:t>
            </a:r>
            <a:endParaRPr dirty="0"/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Monte Carlo Method</a:t>
            </a:r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MC Exploring Starts</a:t>
            </a:r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MC for Control</a:t>
            </a:r>
          </a:p>
          <a:p>
            <a:pPr marL="568854" indent="-568854" defTabSz="457200">
              <a:lnSpc>
                <a:spcPct val="150000"/>
              </a:lnSpc>
              <a:spcBef>
                <a:spcPts val="0"/>
              </a:spcBef>
              <a:buSzPct val="125000"/>
              <a:buChar char="•"/>
              <a:defRPr sz="4300" b="0">
                <a:solidFill>
                  <a:srgbClr val="000000"/>
                </a:solidFill>
              </a:defRPr>
            </a:pPr>
            <a:r>
              <a:rPr dirty="0"/>
              <a:t>DT(0)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499" name="GridWorld with Q-function (The state-action Matrix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GridWorld with Q-function (The state-action Matrix)</a:t>
            </a:r>
          </a:p>
          <a:p>
            <a:pPr lvl="1"/>
            <a:r>
              <a:t>Graphically we can represent an episode pairing states with the corresponding actions</a:t>
            </a:r>
          </a:p>
          <a:p>
            <a:pPr lvl="1"/>
            <a:r>
              <a:t>Each state has an associated </a:t>
            </a:r>
            <a:r>
              <a:rPr b="1">
                <a:solidFill>
                  <a:srgbClr val="FF9900"/>
                </a:solidFill>
              </a:rPr>
              <a:t>action</a:t>
            </a:r>
            <a:endParaRPr u="sng"/>
          </a:p>
          <a:p>
            <a:pPr lvl="1"/>
            <a:r>
              <a:t>Executing this action from that state leads to a </a:t>
            </a:r>
            <a:r>
              <a:rPr b="1">
                <a:solidFill>
                  <a:srgbClr val="FF9900"/>
                </a:solidFill>
              </a:rPr>
              <a:t>new state</a:t>
            </a:r>
            <a:r>
              <a:t> and a </a:t>
            </a:r>
            <a:r>
              <a:rPr b="1">
                <a:solidFill>
                  <a:srgbClr val="FF9900"/>
                </a:solidFill>
              </a:rPr>
              <a:t>reward</a:t>
            </a:r>
          </a:p>
        </p:txBody>
      </p:sp>
      <p:sp>
        <p:nvSpPr>
          <p:cNvPr id="5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501" name="Screen Shot 2019-12-10 at 4.24.08 PM.png" descr="Screen Shot 2019-12-10 at 4.2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098" y="3115075"/>
            <a:ext cx="10123079" cy="201888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9" name="Group"/>
          <p:cNvGrpSpPr/>
          <p:nvPr/>
        </p:nvGrpSpPr>
        <p:grpSpPr>
          <a:xfrm>
            <a:off x="16140362" y="6908235"/>
            <a:ext cx="3492398" cy="2593307"/>
            <a:chOff x="0" y="0"/>
            <a:chExt cx="3492397" cy="2593305"/>
          </a:xfrm>
        </p:grpSpPr>
        <p:pic>
          <p:nvPicPr>
            <p:cNvPr id="502" name="Screen Shot 2019-12-05 at 4.46.24 PM.png" descr="Screen Shot 2019-12-05 at 4.46.24 PM.png"/>
            <p:cNvPicPr>
              <a:picLocks noChangeAspect="1"/>
            </p:cNvPicPr>
            <p:nvPr/>
          </p:nvPicPr>
          <p:blipFill>
            <a:blip r:embed="rId3"/>
            <a:srcRect l="2623" t="14855" r="65530" b="14855"/>
            <a:stretch>
              <a:fillRect/>
            </a:stretch>
          </p:blipFill>
          <p:spPr>
            <a:xfrm>
              <a:off x="0" y="0"/>
              <a:ext cx="3492398" cy="2593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3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4"/>
            <a:srcRect l="75191" t="13901" r="3702" b="63618"/>
            <a:stretch>
              <a:fillRect/>
            </a:stretch>
          </p:blipFill>
          <p:spPr>
            <a:xfrm>
              <a:off x="2574238" y="123936"/>
              <a:ext cx="734756" cy="73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4" name="Line"/>
            <p:cNvSpPr/>
            <p:nvPr/>
          </p:nvSpPr>
          <p:spPr>
            <a:xfrm flipV="1">
              <a:off x="527577" y="1007694"/>
              <a:ext cx="1" cy="577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5" name="Line"/>
            <p:cNvSpPr/>
            <p:nvPr/>
          </p:nvSpPr>
          <p:spPr>
            <a:xfrm>
              <a:off x="472686" y="521483"/>
              <a:ext cx="3679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6" name="Line"/>
            <p:cNvSpPr/>
            <p:nvPr/>
          </p:nvSpPr>
          <p:spPr>
            <a:xfrm>
              <a:off x="1809394" y="511572"/>
              <a:ext cx="656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7" name="Line"/>
            <p:cNvSpPr/>
            <p:nvPr/>
          </p:nvSpPr>
          <p:spPr>
            <a:xfrm flipH="1">
              <a:off x="527578" y="468094"/>
              <a:ext cx="1" cy="356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8" name="Line"/>
            <p:cNvSpPr/>
            <p:nvPr/>
          </p:nvSpPr>
          <p:spPr>
            <a:xfrm>
              <a:off x="1026428" y="521483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9" grpId="1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12" name="GridWorld with Q-function (Evaluation Step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GridWorld with Q-function (Evaluation Step)</a:t>
            </a:r>
          </a:p>
          <a:p>
            <a:pPr>
              <a:spcBef>
                <a:spcPts val="1000"/>
              </a:spcBef>
              <a:defRPr sz="3400" b="0">
                <a:solidFill>
                  <a:srgbClr val="373737"/>
                </a:solidFill>
              </a:defRPr>
            </a:pPr>
            <a:r>
              <a:t>The state-action matrix for one episode:</a:t>
            </a:r>
          </a:p>
          <a:p>
            <a:pPr marL="1084791" lvl="1" indent="-449791">
              <a:buSzPct val="125000"/>
              <a:buChar char="•"/>
            </a:pPr>
            <a:r>
              <a:t>The robot starts at (1,1) and it reaches the charging station after seven visits</a:t>
            </a:r>
          </a:p>
          <a:p>
            <a:pPr marL="1084791" lvl="1" indent="-449791">
              <a:buSzPct val="125000"/>
              <a:buChar char="•"/>
            </a:pPr>
            <a:r>
              <a:t>The returns are calculated as usual</a:t>
            </a:r>
          </a:p>
          <a:p>
            <a:pPr marL="1084791" lvl="1" indent="-449791">
              <a:buSzPct val="125000"/>
              <a:buChar char="•"/>
            </a:pPr>
            <a:r>
              <a:t>For first-visit MC, we will update the entry for the state-action pair (1,2)-UP only once, because this pair is present twice in the episode</a:t>
            </a:r>
          </a:p>
          <a:p>
            <a:pPr marL="1084791" lvl="1" indent="-449791">
              <a:buSzPct val="125000"/>
              <a:buChar char="•"/>
            </a:pPr>
            <a:r>
              <a:t>To estimate the value we have to decompose the episode and evaluate the return that follows the first occurrence of the state-action pair</a:t>
            </a:r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514" name="Screen Shot 2019-12-10 at 4.24.08 PM.png" descr="Screen Shot 2019-12-10 at 4.24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098" y="3115075"/>
            <a:ext cx="10123079" cy="2018889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X"/>
          <p:cNvSpPr txBox="1"/>
          <p:nvPr/>
        </p:nvSpPr>
        <p:spPr>
          <a:xfrm>
            <a:off x="17210505" y="3434528"/>
            <a:ext cx="563258" cy="92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300">
                <a:solidFill>
                  <a:srgbClr val="FF0000"/>
                </a:solidFill>
              </a:defRPr>
            </a:lvl1pPr>
          </a:lstStyle>
          <a:p>
            <a:r>
              <a:t>X</a:t>
            </a:r>
          </a:p>
        </p:txBody>
      </p:sp>
      <p:grpSp>
        <p:nvGrpSpPr>
          <p:cNvPr id="523" name="Group"/>
          <p:cNvGrpSpPr/>
          <p:nvPr/>
        </p:nvGrpSpPr>
        <p:grpSpPr>
          <a:xfrm>
            <a:off x="16140362" y="6908235"/>
            <a:ext cx="3492398" cy="2593307"/>
            <a:chOff x="0" y="0"/>
            <a:chExt cx="3492397" cy="2593305"/>
          </a:xfrm>
        </p:grpSpPr>
        <p:pic>
          <p:nvPicPr>
            <p:cNvPr id="516" name="Screen Shot 2019-12-05 at 4.46.24 PM.png" descr="Screen Shot 2019-12-05 at 4.46.24 PM.png"/>
            <p:cNvPicPr>
              <a:picLocks noChangeAspect="1"/>
            </p:cNvPicPr>
            <p:nvPr/>
          </p:nvPicPr>
          <p:blipFill>
            <a:blip r:embed="rId3"/>
            <a:srcRect l="2623" t="14855" r="65530" b="14855"/>
            <a:stretch>
              <a:fillRect/>
            </a:stretch>
          </p:blipFill>
          <p:spPr>
            <a:xfrm>
              <a:off x="0" y="0"/>
              <a:ext cx="3492398" cy="25933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Screen Shot 2019-12-05 at 4.58.52 PM.png" descr="Screen Shot 2019-12-05 at 4.58.52 PM.png"/>
            <p:cNvPicPr>
              <a:picLocks noChangeAspect="1"/>
            </p:cNvPicPr>
            <p:nvPr/>
          </p:nvPicPr>
          <p:blipFill>
            <a:blip r:embed="rId4"/>
            <a:srcRect l="75191" t="13901" r="3702" b="63618"/>
            <a:stretch>
              <a:fillRect/>
            </a:stretch>
          </p:blipFill>
          <p:spPr>
            <a:xfrm>
              <a:off x="2574238" y="123936"/>
              <a:ext cx="734756" cy="739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Line"/>
            <p:cNvSpPr/>
            <p:nvPr/>
          </p:nvSpPr>
          <p:spPr>
            <a:xfrm flipV="1">
              <a:off x="527577" y="1007694"/>
              <a:ext cx="1" cy="57791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472686" y="521483"/>
              <a:ext cx="36797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1809394" y="511572"/>
              <a:ext cx="6566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 flipH="1">
              <a:off x="527578" y="468094"/>
              <a:ext cx="1" cy="35679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1026428" y="521483"/>
              <a:ext cx="65666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1" build="p" bldLvl="5" animBg="1" advAuto="0"/>
      <p:bldP spid="515" grpId="2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ridWorld with Q-function (Evaluation Step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018390"/>
          </a:xfrm>
          <a:prstGeom prst="rect">
            <a:avLst/>
          </a:prstGeom>
        </p:spPr>
        <p:txBody>
          <a:bodyPr/>
          <a:lstStyle/>
          <a:p>
            <a:r>
              <a:t>GridWorld with Q-function (Evaluation Step)</a:t>
            </a:r>
          </a:p>
          <a:p>
            <a:pPr marL="0" lvl="1" indent="0">
              <a:buSzTx/>
              <a:buNone/>
            </a:pPr>
            <a:r>
              <a:t>How the returns are evaluated for different pairs:</a:t>
            </a:r>
          </a:p>
          <a:p>
            <a:pPr lvl="1"/>
            <a:r>
              <a:t>Pair (1,1)-UP</a:t>
            </a:r>
            <a:endParaRPr u="sng"/>
          </a:p>
          <a:p>
            <a:pPr lvl="1"/>
            <a:r>
              <a:t>Pair (1,2)-UP</a:t>
            </a:r>
          </a:p>
          <a:p>
            <a:pPr lvl="1"/>
            <a:r>
              <a:t>The pair (1,3)-DOWN</a:t>
            </a:r>
          </a:p>
          <a:p>
            <a:pPr lvl="1"/>
            <a:r>
              <a:t>Skip the pair (1,2)-UP (already updated)</a:t>
            </a:r>
          </a:p>
          <a:p>
            <a:pPr lvl="1"/>
            <a:r>
              <a:t>The pair (1,3)-RIGHT</a:t>
            </a:r>
          </a:p>
          <a:p>
            <a:pPr lvl="1"/>
            <a:r>
              <a:t>etc….</a:t>
            </a:r>
          </a:p>
          <a:p>
            <a:pPr lvl="1"/>
            <a:endParaRPr/>
          </a:p>
        </p:txBody>
      </p:sp>
      <p:sp>
        <p:nvSpPr>
          <p:cNvPr id="526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528" name="Screen Shot 2019-12-10 at 4.41.23 PM.png" descr="Screen Shot 2019-12-10 at 4.41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769" y="3038247"/>
            <a:ext cx="10283098" cy="8086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1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31" name="GridWorld with Q-function (Evaluation Step)…"/>
          <p:cNvSpPr txBox="1">
            <a:spLocks noGrp="1"/>
          </p:cNvSpPr>
          <p:nvPr>
            <p:ph type="body" sz="half" idx="1"/>
          </p:nvPr>
        </p:nvSpPr>
        <p:spPr>
          <a:xfrm>
            <a:off x="12750800" y="2756958"/>
            <a:ext cx="11399904" cy="7369176"/>
          </a:xfrm>
          <a:prstGeom prst="rect">
            <a:avLst/>
          </a:prstGeom>
        </p:spPr>
        <p:txBody>
          <a:bodyPr/>
          <a:lstStyle/>
          <a:p>
            <a:r>
              <a:t>GridWorld with Q-function (Evaluation Step)</a:t>
            </a:r>
          </a:p>
          <a:p>
            <a:pPr lvl="1"/>
            <a:r>
              <a:t>After this episode, our matrix containing the values for the state-action values can be updated</a:t>
            </a:r>
          </a:p>
        </p:txBody>
      </p:sp>
      <p:sp>
        <p:nvSpPr>
          <p:cNvPr id="5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533" name="Screen Shot 2019-12-10 at 4.51.41 PM.png" descr="Screen Shot 2019-12-10 at 4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26" y="4394229"/>
            <a:ext cx="8417554" cy="3047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537" name="Screen Shot 2019-12-10 at 4.51.41 PM.png" descr="Screen Shot 2019-12-10 at 4.51.4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26" y="4394229"/>
            <a:ext cx="8417554" cy="3047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Screen Shot 2019-12-10 at 4.41.23 PM.png" descr="Screen Shot 2019-12-10 at 4.41.2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1769" y="3038247"/>
            <a:ext cx="10283098" cy="8086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753253">
            <a:off x="8350714" y="4186494"/>
            <a:ext cx="4734853" cy="510740"/>
          </a:xfrm>
          <a:prstGeom prst="rect">
            <a:avLst/>
          </a:prstGeom>
        </p:spPr>
      </p:pic>
      <p:pic>
        <p:nvPicPr>
          <p:cNvPr id="541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720494">
            <a:off x="5847810" y="5752096"/>
            <a:ext cx="8528537" cy="510740"/>
          </a:xfrm>
          <a:prstGeom prst="rect">
            <a:avLst/>
          </a:prstGeom>
        </p:spPr>
      </p:pic>
      <p:pic>
        <p:nvPicPr>
          <p:cNvPr id="543" name="Line Line" descr="Line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888686">
            <a:off x="4396100" y="7697355"/>
            <a:ext cx="16848739" cy="5107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47" name="GridWorld with Q-fun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GridWorld with Q-function</a:t>
            </a:r>
          </a:p>
          <a:p>
            <a:pPr lvl="1"/>
            <a:r>
              <a:t>A</a:t>
            </a:r>
            <a:r>
              <a:rPr>
                <a:solidFill>
                  <a:srgbClr val="000000"/>
                </a:solidFill>
              </a:rPr>
              <a:t>fter a second episode we will fill more entries in the table</a:t>
            </a:r>
          </a:p>
          <a:p>
            <a:pPr lvl="1"/>
            <a:r>
              <a:rPr>
                <a:solidFill>
                  <a:srgbClr val="000000"/>
                </a:solidFill>
              </a:rPr>
              <a:t>Going on in this way will eventually leads to a complete state-action table with all the entries filled</a:t>
            </a:r>
          </a:p>
          <a:p>
            <a:pPr lvl="1"/>
            <a:r>
              <a:rPr>
                <a:solidFill>
                  <a:srgbClr val="000000"/>
                </a:solidFill>
              </a:rPr>
              <a:t>This step is what is called </a:t>
            </a:r>
            <a:r>
              <a:rPr b="1">
                <a:solidFill>
                  <a:srgbClr val="FF9900"/>
                </a:solidFill>
              </a:rPr>
              <a:t>evaluation</a:t>
            </a:r>
            <a:r>
              <a:rPr>
                <a:solidFill>
                  <a:srgbClr val="000000"/>
                </a:solidFill>
              </a:rPr>
              <a:t> in the GPI framework</a:t>
            </a:r>
          </a:p>
        </p:txBody>
      </p:sp>
      <p:sp>
        <p:nvSpPr>
          <p:cNvPr id="5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" grpId="1" build="p" bldLvl="5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Rectangle"/>
          <p:cNvSpPr/>
          <p:nvPr/>
        </p:nvSpPr>
        <p:spPr>
          <a:xfrm>
            <a:off x="3440046" y="4775201"/>
            <a:ext cx="3606470" cy="61322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3" name="GridWorld with Q-function (Improvement Step)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GridWorld with Q-function (Improvement Step)</a:t>
                </a:r>
              </a:p>
              <a:p>
                <a:pPr lvl="1"/>
                <a:r>
                  <a:rPr lang="en-US" dirty="0"/>
                  <a:t>The second step of the algorithm is the improvement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I</a:t>
                </a:r>
                <a:r>
                  <a:rPr lang="en-US" dirty="0"/>
                  <a:t>n the improvement we take our randomly initialized policy </a:t>
                </a:r>
                <a14:m>
                  <m:oMath xmlns:m="http://schemas.openxmlformats.org/officeDocument/2006/math">
                    <m:r>
                      <a:rPr lang="en-US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and we update it in the following way:</a:t>
                </a:r>
                <a:br>
                  <a:rPr lang="en-US" sz="285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r>
                  <a:rPr lang="en-US" sz="2850" b="1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ar-AE"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lang="en-US"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ar-AE" sz="285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lang="en-US" sz="285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ar-AE" sz="285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ar-AE" dirty="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0000"/>
                    </a:solidFill>
                  </a:rPr>
                  <a:t>W</a:t>
                </a:r>
                <a:r>
                  <a:rPr lang="en-US" dirty="0"/>
                  <a:t>e are making the policy greedy, choosing for each state </a:t>
                </a:r>
                <a14:m>
                  <m:oMath xmlns:m="http://schemas.openxmlformats.org/officeDocument/2006/math">
                    <m:r>
                      <a:rPr lang="en-US"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appearing in the episode, the action with maximal Q-value</a:t>
                </a:r>
                <a:endParaRPr dirty="0"/>
              </a:p>
            </p:txBody>
          </p:sp>
        </mc:Choice>
        <mc:Fallback>
          <p:sp>
            <p:nvSpPr>
              <p:cNvPr id="553" name="GridWorld with Q-function (Improvement Step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1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2" animBg="1" advAuto="0"/>
      <p:bldP spid="553" grpId="1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p:sp>
        <p:nvSpPr>
          <p:cNvPr id="556" name="GridWorld with Q-function (Improvement Step)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GridWorld with Q-function (Improvement Step)</a:t>
            </a:r>
          </a:p>
          <a:p>
            <a:pPr lvl="1"/>
            <a:r>
              <a:t>Considering the state (1,3) (top-left corner of the grid world)</a:t>
            </a:r>
          </a:p>
          <a:p>
            <a:pPr lvl="1"/>
            <a:r>
              <a:t>We can update the entry in the policy matrix taking the action with the highest value in the state-action table</a:t>
            </a:r>
          </a:p>
          <a:p>
            <a:pPr lvl="1"/>
            <a:r>
              <a:t>In our case, after the first episode, the action with the highest value is RIGHT which has a Q-value of 0.74</a:t>
            </a:r>
          </a:p>
        </p:txBody>
      </p:sp>
      <p:sp>
        <p:nvSpPr>
          <p:cNvPr id="5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558" name="Screen Shot 2019-12-10 at 5.15.39 PM.png" descr="Screen Shot 2019-12-10 at 5.15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70" y="3972437"/>
            <a:ext cx="10059929" cy="3794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" grpId="1" build="p" bldLvl="5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Monte Carlo Control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Control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1" name="Example Conclus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Example Conclusion</a:t>
                </a:r>
              </a:p>
              <a:p>
                <a:pPr lvl="1"/>
                <a:r>
                  <a:t>In MC for control it is important to guarantee a uniform exploration of all the state-action pairs</a:t>
                </a:r>
              </a:p>
              <a:p>
                <a:pPr lvl="1"/>
                <a:r>
                  <a:t>Following the policy 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, it can happen that relevant state-action pairs may never be visited</a:t>
                </a:r>
              </a:p>
              <a:p>
                <a:pPr lvl="1"/>
                <a:r>
                  <a:t>With no returns the method will not improve!</a:t>
                </a:r>
              </a:p>
              <a:p>
                <a:pPr lvl="1"/>
                <a:r>
                  <a:t>The solution is to use </a:t>
                </a:r>
                <a:r>
                  <a:rPr b="1">
                    <a:solidFill>
                      <a:srgbClr val="FF9900"/>
                    </a:solidFill>
                  </a:rPr>
                  <a:t>exploring starts</a:t>
                </a:r>
                <a:r>
                  <a:t> specifying that the first step of each episode starts at a state-action pair and that every such pair has a non-zero probability of being selected</a:t>
                </a:r>
              </a:p>
              <a:p>
                <a:pPr lvl="1"/>
                <a:endParaRPr/>
              </a:p>
              <a:p>
                <a:pPr lvl="1"/>
                <a:endParaRPr/>
              </a:p>
              <a:p>
                <a:pPr lvl="1">
                  <a:defRPr sz="2900"/>
                </a:pPr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  <a:uFill>
                      <a:solidFill>
                        <a:srgbClr val="0563C1"/>
                      </a:solidFill>
                    </a:uFill>
                  </a:rPr>
                  <a:t>Let’s do some coding! </a:t>
                </a:r>
                <a:r>
                  <a:rPr b="1">
                    <a:solidFill>
                      <a:srgbClr val="A166FF"/>
                    </a:solidFill>
                  </a:rPr>
                  <a:t> </a:t>
                </a:r>
                <a:r>
                  <a:rPr sz="2800" u="sng">
                    <a:solidFill>
                      <a:srgbClr val="0563C1"/>
                    </a:solidFill>
                    <a:uFill>
                      <a:solidFill>
                        <a:srgbClr val="0563C1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  <a:hlinkClick r:id="rId2"/>
                  </a:rPr>
                  <a:t>MC Control</a:t>
                </a:r>
              </a:p>
            </p:txBody>
          </p:sp>
        </mc:Choice>
        <mc:Fallback>
          <p:sp>
            <p:nvSpPr>
              <p:cNvPr id="561" name="Example Conclus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56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5" y="8161866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5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1" grpId="1" build="p" bldLvl="5" animBg="1" advAuto="0"/>
      <p:bldP spid="563" grpId="2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43889">
              <a:defRPr sz="12480">
                <a:effectLst>
                  <a:outerShdw blurRad="19812" dist="19812" dir="7800000" rotWithShape="0">
                    <a:srgbClr val="E2E2E2"/>
                  </a:outerShdw>
                </a:effectLst>
              </a:defRPr>
            </a:lvl1pPr>
          </a:lstStyle>
          <a:p>
            <a:r>
              <a:t>Temporal Difference Concept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e Monte Carlo Metho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The Monte Carlo Method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Concept</a:t>
            </a:r>
          </a:p>
        </p:txBody>
      </p:sp>
      <p:sp>
        <p:nvSpPr>
          <p:cNvPr id="568" name="Similar to Monte-Carlo methods, Temporal-Difference (TD) Learning is model-free and learns from episodes of experie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Similar to Monte-Carlo methods, Temporal-Difference (TD) Learning is </a:t>
            </a:r>
            <a:r>
              <a:rPr b="1">
                <a:solidFill>
                  <a:srgbClr val="FF9900"/>
                </a:solidFill>
              </a:rPr>
              <a:t>model-free</a:t>
            </a:r>
            <a:r>
              <a:t> and learns from episodes of experience</a:t>
            </a:r>
          </a:p>
          <a:p>
            <a:r>
              <a:t>However, TD learning can learn from </a:t>
            </a:r>
            <a:r>
              <a:rPr b="1">
                <a:solidFill>
                  <a:srgbClr val="FF9900"/>
                </a:solidFill>
              </a:rPr>
              <a:t>incomplete</a:t>
            </a:r>
            <a:r>
              <a:t> episodes and hence we don’t need to track the episode up to termination</a:t>
            </a:r>
          </a:p>
          <a:p>
            <a:r>
              <a:t>TD had a huge impact on reinforcement learning and most of the last publications (included Deep Reinforcement Learning) are based on the TD approach</a:t>
            </a:r>
          </a:p>
          <a:p>
            <a:r>
              <a:t>TD learning methods update targets with regard to existing estimates rather than exclusively relying on actual rewards and complete returns as in MC methods</a:t>
            </a:r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1" build="p" bldLvl="5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Concept</a:t>
            </a:r>
          </a:p>
        </p:txBody>
      </p:sp>
      <p:sp>
        <p:nvSpPr>
          <p:cNvPr id="572" name="TD and Psych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 and Psychology</a:t>
            </a:r>
          </a:p>
          <a:p>
            <a:pPr lvl="1"/>
            <a:r>
              <a:t>TD is related to psychology through animal learning experiments*</a:t>
            </a:r>
          </a:p>
          <a:p>
            <a:pPr lvl="1"/>
            <a:r>
              <a:t>Sutton’s explained TD from the point of view of animal learning theory and showed that the TD model solves many problems with a simple time-derivative approach</a:t>
            </a:r>
          </a:p>
          <a:p>
            <a:pPr lvl="1"/>
            <a:r>
              <a:rPr b="1">
                <a:solidFill>
                  <a:srgbClr val="FF9900"/>
                </a:solidFill>
              </a:rPr>
              <a:t>The</a:t>
            </a:r>
            <a:r>
              <a:t> </a:t>
            </a:r>
            <a:r>
              <a:rPr b="1">
                <a:solidFill>
                  <a:srgbClr val="FF9900"/>
                </a:solidFill>
              </a:rPr>
              <a:t>Rabbit Eye-blinking Experiment</a:t>
            </a:r>
            <a:r>
              <a:t>:</a:t>
            </a:r>
          </a:p>
        </p:txBody>
      </p:sp>
      <p:sp>
        <p:nvSpPr>
          <p:cNvPr id="5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574" name="Screen Shot 2019-12-11 at 3.08.28 PM.png" descr="Screen Shot 2019-12-11 at 3.08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449" y="6098116"/>
            <a:ext cx="13503102" cy="3685935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* Ref. “Learning to predict by the methods of temporal differences”"/>
          <p:cNvSpPr txBox="1"/>
          <p:nvPr/>
        </p:nvSpPr>
        <p:spPr>
          <a:xfrm>
            <a:off x="1973274" y="11427602"/>
            <a:ext cx="10908335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2800" b="0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* Ref. </a:t>
            </a: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“Learning to predict by the methods of temporal differences”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1" build="p" bldLvl="5" animBg="1" advAuto="0"/>
      <p:bldP spid="574" grpId="3" animBg="1" advAuto="0"/>
      <p:bldP spid="575" grpId="2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Concept</a:t>
            </a:r>
          </a:p>
        </p:txBody>
      </p:sp>
      <p:sp>
        <p:nvSpPr>
          <p:cNvPr id="578" name="TD and Psych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 and Psychology</a:t>
            </a:r>
          </a:p>
          <a:p>
            <a:pPr lvl="1"/>
            <a:r>
              <a:t>There are two types of arrangements of stimuli in classical conditioning experiments:</a:t>
            </a:r>
          </a:p>
          <a:p>
            <a:pPr marL="2296583" lvl="2" indent="-518583">
              <a:buSzPct val="100000"/>
              <a:buAutoNum type="arabicPeriod"/>
            </a:pPr>
            <a:r>
              <a:rPr b="1">
                <a:solidFill>
                  <a:srgbClr val="FF9900"/>
                </a:solidFill>
              </a:rPr>
              <a:t>Delay conditioning</a:t>
            </a:r>
            <a:r>
              <a:t>: the Conditioned Stimulus (CS) extends throughout the Unconditioned Stimulus  (US) without any interval</a:t>
            </a:r>
          </a:p>
          <a:p>
            <a:pPr marL="2296583" lvl="2" indent="-518583">
              <a:buSzPct val="100000"/>
              <a:buAutoNum type="arabicPeriod"/>
            </a:pPr>
            <a:r>
              <a:rPr b="1">
                <a:solidFill>
                  <a:srgbClr val="FF9900"/>
                </a:solidFill>
              </a:rPr>
              <a:t>Trace conditioning</a:t>
            </a:r>
            <a:r>
              <a:t>: there is a time interval, called the trace interval, between CS and US</a:t>
            </a:r>
          </a:p>
          <a:p>
            <a:pPr lvl="1"/>
            <a:r>
              <a:t>The delay between CS and US is an important variable which is called the </a:t>
            </a:r>
            <a:r>
              <a:rPr b="1">
                <a:solidFill>
                  <a:srgbClr val="FF9900"/>
                </a:solidFill>
              </a:rPr>
              <a:t>inter-stimulus interval</a:t>
            </a:r>
            <a:r>
              <a:t> (ISI)</a:t>
            </a:r>
          </a:p>
        </p:txBody>
      </p:sp>
      <p:sp>
        <p:nvSpPr>
          <p:cNvPr id="5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580" name="Screen Shot 2019-12-11 at 3.12.32 PM.png" descr="Screen Shot 2019-12-11 at 3.12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413" y="6629540"/>
            <a:ext cx="8091175" cy="3461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" grpId="1" build="p" bldLvl="5" animBg="1" advAuto="0"/>
      <p:bldP spid="580" grpId="2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Concept</a:t>
            </a:r>
          </a:p>
        </p:txBody>
      </p:sp>
      <p:sp>
        <p:nvSpPr>
          <p:cNvPr id="583" name="TD and Psycholog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 and Psychology</a:t>
            </a:r>
          </a:p>
          <a:p>
            <a:pPr lvl="1"/>
            <a:r>
              <a:t>In the eye-blinking experiment has been observed that rabbits learn a weaker prediction for Conditioned Stimulus presented far in advance of the Unconditioned Stimulus</a:t>
            </a:r>
          </a:p>
          <a:p>
            <a:pPr lvl="1"/>
            <a:r>
              <a:rPr b="1">
                <a:solidFill>
                  <a:srgbClr val="FF9900"/>
                </a:solidFill>
              </a:rPr>
              <a:t>Reinforcement is weighted according to its imminence</a:t>
            </a:r>
            <a:r>
              <a:t> (length of the inter-stimulus interval, when slightly delayed it carries slightly less weight, when long-delayed it carries very little weight, and so on so forth</a:t>
            </a:r>
          </a:p>
          <a:p>
            <a:pPr lvl="1"/>
            <a:r>
              <a:t>This assumption is the core of the TD model!*</a:t>
            </a:r>
          </a:p>
        </p:txBody>
      </p:sp>
      <p:sp>
        <p:nvSpPr>
          <p:cNvPr id="5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585" name="* You should see some similarities with the concept of discounted reward!"/>
          <p:cNvSpPr txBox="1"/>
          <p:nvPr/>
        </p:nvSpPr>
        <p:spPr>
          <a:xfrm>
            <a:off x="1973274" y="11427602"/>
            <a:ext cx="1191326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lnSpc>
                <a:spcPct val="90000"/>
              </a:lnSpc>
              <a:spcBef>
                <a:spcPts val="1000"/>
              </a:spcBef>
              <a:defRPr sz="2800"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* You should see some similarities with the concept of discounted reward!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emporal Difference Conce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Concept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8" name="TD and Psychology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TD and Psychology</a:t>
                </a:r>
              </a:p>
              <a:p>
                <a:pPr lvl="1"/>
                <a:r>
                  <a:t>The general rule behind TD applies to rabbits and artificial agents:</a:t>
                </a:r>
              </a:p>
              <a:p>
                <a:pPr marL="0" lvl="2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NewEstimate</m:t>
                    </m:r>
                    <m: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OldEstimate</m:t>
                    </m:r>
                    <m: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StepSize</m:t>
                    </m:r>
                    <m: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OldEstimate</m:t>
                    </m:r>
                    <m:r>
                      <a:rPr sz="2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  <a:p>
                <a:pPr lvl="1"/>
                <a:endParaRPr/>
              </a:p>
              <a:p>
                <a:pPr lvl="1"/>
                <a:endParaRPr/>
              </a:p>
              <a:p>
                <a:pPr lvl="1"/>
                <a:r>
                  <a:t>The learning rate determines to what extent the estimation error is integrated into the new estimation</a:t>
                </a:r>
              </a:p>
              <a:p>
                <a:pPr lvl="2"/>
                <a:r>
                  <a:t>If </a:t>
                </a:r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𝑆𝑡𝑒𝑝𝑆𝑖𝑧𝑒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t>, the agent does not learn at all</a:t>
                </a:r>
              </a:p>
              <a:p>
                <a:pPr lvl="2"/>
                <a:r>
                  <a:t>If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𝑆𝑡𝑒𝑝𝑆𝑖𝑧𝑒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t>, the agent considers only the most recent information</a:t>
                </a:r>
              </a:p>
              <a:p>
                <a:pPr lvl="1"/>
                <a:r>
                  <a:t>In practice it is often used a constant value such as 0.1 for all the steps</a:t>
                </a:r>
              </a:p>
            </p:txBody>
          </p:sp>
        </mc:Choice>
        <mc:Fallback>
          <p:sp>
            <p:nvSpPr>
              <p:cNvPr id="588" name="TD and Psycholog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0" name="estimation error"/>
              <p:cNvSpPr txBox="1"/>
              <p:nvPr/>
            </p:nvSpPr>
            <p:spPr>
              <a:xfrm>
                <a:off x="15595600" y="5134933"/>
                <a:ext cx="3120616" cy="6098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1" indent="0" algn="l" defTabSz="914400">
                  <a:lnSpc>
                    <a:spcPct val="90000"/>
                  </a:lnSpc>
                  <a:spcBef>
                    <a:spcPts val="1000"/>
                  </a:spcBef>
                  <a:defRPr sz="2800" b="0">
                    <a:solidFill>
                      <a:srgbClr val="FF9900"/>
                    </a:solidFill>
                    <a:latin typeface="Amazon Ember"/>
                    <a:ea typeface="Amazon Ember"/>
                    <a:cs typeface="Amazon Ember"/>
                    <a:sym typeface="Amazon Ember"/>
                  </a:defRPr>
                </a:pPr>
                <a:r>
                  <a:rPr b="1"/>
                  <a:t>estimation error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b="1"/>
              </a:p>
            </p:txBody>
          </p:sp>
        </mc:Choice>
        <mc:Fallback>
          <p:sp>
            <p:nvSpPr>
              <p:cNvPr id="590" name="estimation error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5600" y="5134933"/>
                <a:ext cx="3120616" cy="609801"/>
              </a:xfrm>
              <a:prstGeom prst="rect">
                <a:avLst/>
              </a:prstGeom>
              <a:blipFill>
                <a:blip r:embed="rId3"/>
                <a:stretch>
                  <a:fillRect l="-5263" t="-2041" r="-4858" b="-2244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1" name="learning rate"/>
          <p:cNvSpPr txBox="1"/>
          <p:nvPr/>
        </p:nvSpPr>
        <p:spPr>
          <a:xfrm>
            <a:off x="10495261" y="5296372"/>
            <a:ext cx="227243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914400">
              <a:lnSpc>
                <a:spcPct val="90000"/>
              </a:lnSpc>
              <a:spcBef>
                <a:spcPts val="1000"/>
              </a:spcBef>
              <a:defRPr sz="2800" b="0"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b="1"/>
              <a:t>learning rate</a:t>
            </a:r>
          </a:p>
        </p:txBody>
      </p:sp>
      <p:pic>
        <p:nvPicPr>
          <p:cNvPr id="594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0196654">
            <a:off x="11552826" y="4719764"/>
            <a:ext cx="1335691" cy="510740"/>
          </a:xfrm>
          <a:prstGeom prst="rect">
            <a:avLst/>
          </a:prstGeom>
        </p:spPr>
      </p:pic>
      <p:pic>
        <p:nvPicPr>
          <p:cNvPr id="596" name="Line Line" descr="Line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1743269">
            <a:off x="15373981" y="4759936"/>
            <a:ext cx="1612257" cy="5107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1" build="p" bldLvl="5" animBg="1" advAuto="0"/>
      <p:bldP spid="590" grpId="6" animBg="1" advAuto="0"/>
      <p:bldP spid="591" grpId="5" animBg="1" advAuto="0"/>
      <p:bldP spid="594" grpId="4" animBg="1" advAuto="0"/>
      <p:bldP spid="596" grpId="7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emporal Differenc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27379">
              <a:defRPr sz="12160">
                <a:effectLst>
                  <a:outerShdw blurRad="19304" dist="19304" dir="7800000" rotWithShape="0">
                    <a:srgbClr val="E2E2E2"/>
                  </a:outerShdw>
                </a:effectLst>
              </a:defRPr>
            </a:lvl1pPr>
          </a:lstStyle>
          <a:p>
            <a:r>
              <a:t>Temporal Difference Learning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mporal Differenc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2" name="What is the Target?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What is the Target?</a:t>
                </a:r>
              </a:p>
              <a:p>
                <a:pPr lvl="1"/>
                <a:r>
                  <a:t>We can estimate the real value of a state as the expectation of the returns for that state</a:t>
                </a:r>
              </a:p>
              <a:p>
                <a:pPr lvl="1"/>
                <a:r>
                  <a:t>The </a:t>
                </a:r>
                <a:r>
                  <a:rPr b="1">
                    <a:solidFill>
                      <a:srgbClr val="FF9900"/>
                    </a:solidFill>
                  </a:rPr>
                  <a:t>Target</a:t>
                </a:r>
                <a:r>
                  <a:t> is the expected return of the state considering a particular policy:</a:t>
                </a:r>
              </a:p>
              <a:p>
                <a:pPr marL="0" lvl="8" indent="1828800" defTabSz="914400">
                  <a:lnSpc>
                    <a:spcPct val="90000"/>
                  </a:lnSpc>
                  <a:spcBef>
                    <a:spcPts val="1000"/>
                  </a:spcBef>
                  <a:buSzTx/>
                  <a:buNone/>
                  <a:defRPr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limUpp>
                        <m:limUppPr>
                          <m:ctrlP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3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3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/>
              </a:p>
              <a:p>
                <a:pPr marL="0" lvl="8" indent="1828800" defTabSz="914400">
                  <a:lnSpc>
                    <a:spcPct val="90000"/>
                  </a:lnSpc>
                  <a:spcBef>
                    <a:spcPts val="1000"/>
                  </a:spcBef>
                  <a:buSzTx/>
                  <a:buNone/>
                  <a:defRPr sz="2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Where </a:t>
                </a:r>
                <a14:m>
                  <m:oMath xmlns:m="http://schemas.openxmlformats.org/officeDocument/2006/math"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is the number of future states (remember that we don’t need an ending state, like the MC episodic case)</a:t>
                </a:r>
              </a:p>
            </p:txBody>
          </p:sp>
        </mc:Choice>
        <mc:Fallback>
          <p:sp>
            <p:nvSpPr>
              <p:cNvPr id="602" name="What is the Target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mporal Differenc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6" name="In MC Metho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In MC Method</a:t>
                </a:r>
              </a:p>
              <a:p>
                <a:pPr lvl="1"/>
                <a:r>
                  <a:t>We estimate the Target by taking into account all the states visited until the end of the episode:</a:t>
                </a:r>
              </a:p>
              <a:p>
                <a:pPr marL="0" lvl="5" indent="1143000" algn="ctr" defTabSz="914400">
                  <a:lnSpc>
                    <a:spcPct val="90000"/>
                  </a:lnSpc>
                  <a:spcBef>
                    <a:spcPts val="1000"/>
                  </a:spcBef>
                  <a:buSzTx/>
                  <a:buNone/>
                  <a:defRPr sz="2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+...+</m:t>
                    </m:r>
                    <m:sSup>
                      <m:sSup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  <a:p>
                <a:r>
                  <a:t>In TD Method</a:t>
                </a:r>
              </a:p>
              <a:p>
                <a:pPr lvl="1"/>
                <a:r>
                  <a:t>We want to update the state-value function after each visit. Because of this, we do not have all the states and we do not have the values of the rewards</a:t>
                </a:r>
              </a:p>
              <a:p>
                <a:pPr lvl="1"/>
                <a:r>
                  <a:t>The only information available is the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 at t+1 and the utilities estimated before.</a:t>
                </a:r>
              </a:p>
            </p:txBody>
          </p:sp>
        </mc:Choice>
        <mc:Fallback>
          <p:sp>
            <p:nvSpPr>
              <p:cNvPr id="606" name="In MC Metho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1" build="p" bldLvl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Temporal Differenc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Temporal Difference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0" name="Bootstrapp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Bootstrapping</a:t>
                </a:r>
              </a:p>
              <a:p>
                <a:pPr lvl="1"/>
                <a:r>
                  <a:t>To solve the issue we can </a:t>
                </a:r>
                <a:r>
                  <a:rPr b="1">
                    <a:solidFill>
                      <a:srgbClr val="FF9900"/>
                    </a:solidFill>
                  </a:rPr>
                  <a:t>bootstrap</a:t>
                </a:r>
                <a:r>
                  <a:t>, meaning that we can use the estimates to build new estimates:</a:t>
                </a:r>
              </a:p>
              <a:p>
                <a:pPr marL="0" lvl="5" indent="1143000" algn="ctr" defTabSz="914400">
                  <a:lnSpc>
                    <a:spcPct val="90000"/>
                  </a:lnSpc>
                  <a:spcBef>
                    <a:spcPts val="1000"/>
                  </a:spcBef>
                  <a:buSzTx/>
                  <a:buNone/>
                  <a:defRPr sz="21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3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sz="3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+...+</m:t>
                    </m:r>
                    <m:sSup>
                      <m:sSupPr>
                        <m:ctrlP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)]=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3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3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3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  <a:p>
                <a:pPr lvl="1"/>
                <a:r>
                  <a:t>Now expressed by two quantities: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, both known</a:t>
                </a:r>
              </a:p>
              <a:p>
                <a:pPr lvl="1"/>
                <a:r>
                  <a:t>And we have the update rule for the simplest form of TD learning, called </a:t>
                </a:r>
                <a:r>
                  <a:rPr b="1">
                    <a:solidFill>
                      <a:srgbClr val="FF9900"/>
                    </a:solidFill>
                  </a:rPr>
                  <a:t>TD(0)</a:t>
                </a:r>
                <a:r>
                  <a:t>: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/>
              </a:p>
              <a:p>
                <a:pPr marL="0" lvl="2" indent="0" algn="ctr">
                  <a:buSzTx/>
                  <a:buNone/>
                  <a:defRPr sz="3400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NewEstimate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OldEstimate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StepSize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nor/>
                      </m:rP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OldEstimate</m:t>
                    </m:r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610" name="Bootstrapp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" grpId="1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TD(0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</a:t>
            </a:r>
          </a:p>
        </p:txBody>
      </p:sp>
      <p:sp>
        <p:nvSpPr>
          <p:cNvPr id="614" name="The update rule found in the previous slide is the simplest form of TD learning, the TD(0) algorith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update rule found in the previous slide is the simplest form of TD learning, the TD(0) algorithm</a:t>
            </a:r>
          </a:p>
          <a:p>
            <a:r>
              <a:t>TD(0) allows estimating the state-values following a specific policy</a:t>
            </a:r>
          </a:p>
          <a:p>
            <a:r>
              <a:t>We are in the passive learning case for prediction, and we are in model-free reinforcement learning, meaning that we do not have the transition model</a:t>
            </a:r>
          </a:p>
          <a:p>
            <a:r>
              <a:t>To estimate the state-value function, we can only move in the world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1" build="p" bldLvl="5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"/>
          <p:cNvSpPr/>
          <p:nvPr/>
        </p:nvSpPr>
        <p:spPr>
          <a:xfrm>
            <a:off x="8645393" y="10531111"/>
            <a:ext cx="7146396" cy="92121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5" name="Rectangle"/>
          <p:cNvSpPr/>
          <p:nvPr/>
        </p:nvSpPr>
        <p:spPr>
          <a:xfrm>
            <a:off x="7994120" y="7668948"/>
            <a:ext cx="8562975" cy="1688241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6" name="Beyond 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Previously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Previously</a:t>
                </a:r>
              </a:p>
              <a:p>
                <a:pPr lvl="1"/>
                <a:r>
                  <a:t>We modeled the environment as a </a:t>
                </a:r>
                <a:r>
                  <a:rPr b="1">
                    <a:solidFill>
                      <a:srgbClr val="FF9900"/>
                    </a:solidFill>
                  </a:rPr>
                  <a:t>Markov Decision Process</a:t>
                </a:r>
                <a:r>
                  <a:t> (MDP), and we used a </a:t>
                </a:r>
                <a:r>
                  <a:rPr b="1">
                    <a:solidFill>
                      <a:srgbClr val="FF9900"/>
                    </a:solidFill>
                  </a:rPr>
                  <a:t>transition model</a:t>
                </a:r>
                <a:r>
                  <a:t> to describe the probability of moving from one state to the other</a:t>
                </a:r>
              </a:p>
              <a:p>
                <a:pPr lvl="1"/>
                <a:r>
                  <a:t>The transition model was stored in a matrix 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and used to find the </a:t>
                </a:r>
                <a:r>
                  <a:rPr b="1">
                    <a:solidFill>
                      <a:srgbClr val="FF9900"/>
                    </a:solidFill>
                  </a:rPr>
                  <a:t>optimal state-value function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55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5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sz="45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b="1">
                    <a:solidFill>
                      <a:srgbClr val="FF9900"/>
                    </a:solidFill>
                  </a:rPr>
                  <a:t> </a:t>
                </a:r>
                <a:r>
                  <a:t>and </a:t>
                </a:r>
                <a:r>
                  <a:rPr b="1">
                    <a:solidFill>
                      <a:srgbClr val="FF9900"/>
                    </a:solidFill>
                  </a:rPr>
                  <a:t>the optimal policy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b="1">
                  <a:solidFill>
                    <a:srgbClr val="FF9900"/>
                  </a:solidFill>
                </a:endParaRPr>
              </a:p>
              <a:p>
                <a:pPr lvl="1"/>
                <a:r>
                  <a:t>So far, we’ve seen two main algorithms for computing optimal policies namely </a:t>
                </a:r>
                <a:r>
                  <a:rPr b="1">
                    <a:solidFill>
                      <a:srgbClr val="FF9900"/>
                    </a:solidFill>
                  </a:rPr>
                  <a:t>value iteration</a:t>
                </a:r>
                <a:r>
                  <a:t> and </a:t>
                </a:r>
                <a:r>
                  <a:rPr b="1">
                    <a:solidFill>
                      <a:srgbClr val="FF9900"/>
                    </a:solidFill>
                  </a:rPr>
                  <a:t>policy iteration</a:t>
                </a:r>
              </a:p>
              <a:p>
                <a:pPr lvl="1"/>
                <a:r>
                  <a:t>We learned about the Return, which is the sum of discounted rewards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+...=</m:t>
                    </m:r>
                    <m:limUpp>
                      <m:limUp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p>
                      <m:sSu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/>
              </a:p>
              <a:p>
                <a:pPr lvl="1"/>
                <a:endParaRPr/>
              </a:p>
              <a:p>
                <a:pPr lvl="1"/>
                <a:r>
                  <a:t>And the </a:t>
                </a:r>
                <a:r>
                  <a:rPr b="1">
                    <a:solidFill>
                      <a:srgbClr val="FF9900"/>
                    </a:solidFill>
                  </a:rPr>
                  <a:t>state-value function</a:t>
                </a:r>
                <a:r>
                  <a:t>, which is the expected return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37" name="Previousl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3" animBg="1" advAuto="0"/>
      <p:bldP spid="235" grpId="2" animBg="1" advAuto="0"/>
      <p:bldP spid="237" grpId="1" build="p" bldLvl="5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D(0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Example</a:t>
            </a:r>
          </a:p>
        </p:txBody>
      </p:sp>
      <p:sp>
        <p:nvSpPr>
          <p:cNvPr id="618" name="The Cleaning Robo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</a:t>
            </a:r>
          </a:p>
          <a:p>
            <a:pPr lvl="1"/>
            <a:r>
              <a:t>Let's see what does it mean to apply the TD algorithm to a single episode</a:t>
            </a:r>
          </a:p>
          <a:p>
            <a:pPr lvl="1"/>
            <a:r>
              <a:t>I am going to use the same episode where the robot starts at (1,1) and reaches the terminal state at (4,3) after seven steps</a:t>
            </a:r>
          </a:p>
          <a:p>
            <a:pPr lvl="1"/>
            <a:r>
              <a:t>The TD(0) algorithm ignores the past states and this is shown by the shadow for those states.</a:t>
            </a:r>
          </a:p>
        </p:txBody>
      </p:sp>
      <p:sp>
        <p:nvSpPr>
          <p:cNvPr id="6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620" name="RL-lecture2-1.png" descr="RL-lecture2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0" y="3209052"/>
            <a:ext cx="10171207" cy="6464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Screen Shot 2019-12-11 at 4.38.13 PM.png" descr="Screen Shot 2019-12-11 at 4.38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782" y="8034948"/>
            <a:ext cx="8073909" cy="3715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8" grpId="1" build="p" bldLvl="5" animBg="1" advAuto="0"/>
      <p:bldP spid="620" grpId="2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TD(0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4" name="The Cleaning Robo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Applying the TD algorithm means to move step by step considering only the state at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t> and the state at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/>
              </a:p>
              <a:p>
                <a:pPr lvl="1"/>
                <a:r>
                  <a:t>After each step we get the state-value and the reward at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t> and we update the value at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624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1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D(0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8" name="The Cleaning Robot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Applying the algorithm to the episode (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=0.9,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t>) leads to the following changes in the utility matrix:</a:t>
                </a:r>
              </a:p>
              <a:p>
                <a:pPr lvl="1"/>
                <a:r>
                  <a:t>The red frame highlights the state value that has been updated at each visit</a:t>
                </a:r>
              </a:p>
              <a:p>
                <a:pPr lvl="1"/>
                <a:r>
                  <a:t>The matrix is initialized with zeros</a:t>
                </a:r>
              </a:p>
              <a:p>
                <a:pPr lvl="1"/>
                <a:r>
                  <a:t>At k=1 the state (1,1) is updated since the robot is in the state (1,2) and the first reward (-0.04) is available</a:t>
                </a:r>
              </a:p>
            </p:txBody>
          </p:sp>
        </mc:Choice>
        <mc:Fallback>
          <p:sp>
            <p:nvSpPr>
              <p:cNvPr id="628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  <a:blipFill>
                <a:blip r:embed="rId2"/>
                <a:stretch>
                  <a:fillRect l="-2096" t="-803" r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630" name="Screen Shot 2019-12-11 at 4.38.13 PM.png" descr="Screen Shot 2019-12-11 at 4.38.1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79" y="4096477"/>
            <a:ext cx="11481495" cy="5283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8" grpId="1" build="p" bldLvl="5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D(0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3" name="The Cleaning Robot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lvl="1"/>
                <a:r>
                  <a:t>The calculation for updating the state-value at (1,1) is:</a:t>
                </a:r>
              </a:p>
              <a:p>
                <a:pPr indent="1244600">
                  <a:spcBef>
                    <a:spcPts val="600"/>
                  </a:spcBef>
                  <a:defRPr sz="3400" b="0">
                    <a:solidFill>
                      <a:srgbClr val="373737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  <m:r>
                        <a:rPr sz="41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=0.0+0.1(−0.04+0.9(0.0)−0.0)</m:t>
                      </m:r>
                      <m:r>
                        <a:rPr sz="43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=−0.004</m:t>
                      </m:r>
                    </m:oMath>
                  </m:oMathPara>
                </a14:m>
                <a:endParaRPr/>
              </a:p>
              <a:p>
                <a:pPr marL="1084791" lvl="1" indent="-449791"/>
                <a:r>
                  <a:t>The same process is applied until the end of the episode</a:t>
                </a:r>
              </a:p>
              <a:p>
                <a:pPr marL="1084791" lvl="1" indent="-449791"/>
                <a:endParaRPr/>
              </a:p>
              <a:p>
                <a:pPr marL="1084791" lvl="1" indent="-449791"/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  <a:uFill>
                      <a:solidFill>
                        <a:srgbClr val="0563C1"/>
                      </a:solidFill>
                    </a:uFill>
                  </a:rPr>
                  <a:t>Let’s do some coding!</a:t>
                </a:r>
                <a:r>
                  <a:t> </a:t>
                </a:r>
                <a:r>
                  <a:rPr b="1">
                    <a:solidFill>
                      <a:srgbClr val="A166FF"/>
                    </a:solidFill>
                  </a:rPr>
                  <a:t> </a:t>
                </a:r>
                <a:r>
                  <a:rPr sz="2800" u="sng">
                    <a:solidFill>
                      <a:srgbClr val="0563C1"/>
                    </a:solidFill>
                    <a:uFill>
                      <a:solidFill>
                        <a:srgbClr val="0563C1"/>
                      </a:solidFill>
                    </a:uFill>
                    <a:latin typeface="Calibri"/>
                    <a:ea typeface="Calibri"/>
                    <a:cs typeface="Calibri"/>
                    <a:sym typeface="Calibri"/>
                    <a:hlinkClick r:id="rId2"/>
                  </a:rPr>
                  <a:t>TD(0)</a:t>
                </a:r>
              </a:p>
            </p:txBody>
          </p:sp>
        </mc:Choice>
        <mc:Fallback>
          <p:sp>
            <p:nvSpPr>
              <p:cNvPr id="633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  <a:blipFill>
                <a:blip r:embed="rId3"/>
                <a:stretch>
                  <a:fillRect l="-2096" t="-803" r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635" name="Screen Shot 2019-12-11 at 4.38.13 PM.png" descr="Screen Shot 2019-12-11 at 4.38.1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279" y="4096477"/>
            <a:ext cx="11481495" cy="5283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24" y="8942552"/>
            <a:ext cx="1264356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build="p" bldLvl="5" animBg="1" advAuto="0"/>
      <p:bldP spid="636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D(0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9" name="The Cleaning Robot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</a:t>
                </a:r>
              </a:p>
              <a:p>
                <a:pPr marL="1084791" lvl="1" indent="-449791"/>
                <a:r>
                  <a:t>Let's compare the state-value matrix obtained with TD(0) and the one obtained with Dynamic Programming:</a:t>
                </a:r>
              </a:p>
              <a:p>
                <a:pPr marL="1084791" lvl="1" indent="-449791"/>
                <a:r>
                  <a:t>Most of the values are similar</a:t>
                </a:r>
              </a:p>
              <a:p>
                <a:pPr marL="1084791" lvl="1" indent="-449791"/>
                <a:r>
                  <a:t>The main difference: The TD(0) does not work for terminal states because we need reward and state-value of the next state at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/>
              </a:p>
              <a:p>
                <a:pPr marL="1084791" lvl="1" indent="-449791"/>
                <a:r>
                  <a:t>However this is not a big issue. What we want to know is the state values nearby the terminal states</a:t>
                </a:r>
              </a:p>
            </p:txBody>
          </p:sp>
        </mc:Choice>
        <mc:Fallback>
          <p:sp>
            <p:nvSpPr>
              <p:cNvPr id="639" name="The Cleaning Robo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8"/>
              </a:xfrm>
              <a:prstGeom prst="rect">
                <a:avLst/>
              </a:prstGeom>
              <a:blipFill>
                <a:blip r:embed="rId2"/>
                <a:stretch>
                  <a:fillRect l="-2096" t="-803" r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641" name="Screen Shot 2019-12-11 at 5.07.39 PM.png" descr="Screen Shot 2019-12-11 at 5.07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2424" y="4088894"/>
            <a:ext cx="11483205" cy="500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1" build="p" bldLvl="5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D(λ) and Eligibility Tr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TD(</a:t>
            </a:r>
            <a:r>
              <a:rPr dirty="0" err="1"/>
              <a:t>λ</a:t>
            </a:r>
            <a:r>
              <a:rPr dirty="0"/>
              <a:t>) and Eligibility Traces</a:t>
            </a:r>
          </a:p>
        </p:txBody>
      </p:sp>
      <p:sp>
        <p:nvSpPr>
          <p:cNvPr id="648" name="If  , the traces decrease in time (small weight to infrequent state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TD(0) algorithm does not take into account past states</a:t>
            </a:r>
          </a:p>
          <a:p>
            <a:r>
              <a:rPr lang="en-US" dirty="0"/>
              <a:t>To accelerate learning we can extend what learned at t+1 also to previous states</a:t>
            </a:r>
          </a:p>
          <a:p>
            <a:r>
              <a:rPr lang="en-US" dirty="0"/>
              <a:t>We need a short-term memory mechanism to store the states which have been visited in the last steps</a:t>
            </a:r>
          </a:p>
        </p:txBody>
      </p:sp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79919-FBC6-FB40-9DFD-2A269EAC8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814" y="6056492"/>
            <a:ext cx="12737329" cy="40696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D(λ) and Eligibility Tr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TD(λ) and Eligibility Traces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If  , the traces decrease in time (small weight to infrequent states)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If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sz="4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4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dirty="0"/>
                  <a:t>, the traces decrease in time (small weight to infrequent states)</a:t>
                </a:r>
              </a:p>
              <a:p>
                <a:r>
                  <a:rPr dirty="0"/>
                  <a:t>For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dirty="0"/>
                  <a:t>, we have the TD(0) case</a:t>
                </a:r>
              </a:p>
              <a:p>
                <a:r>
                  <a:rPr dirty="0"/>
                  <a:t>For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dirty="0"/>
                  <a:t> is TD(1), where all the preceding predictions are equally updated</a:t>
                </a:r>
              </a:p>
              <a:p>
                <a:r>
                  <a:rPr dirty="0"/>
                  <a:t>TD(1) can be considered an extension of MC methods using a TD framework</a:t>
                </a:r>
              </a:p>
              <a:p>
                <a:r>
                  <a:rPr dirty="0"/>
                  <a:t>Main difference from MC:</a:t>
                </a:r>
              </a:p>
              <a:p>
                <a:pPr lvl="1"/>
                <a:r>
                  <a:rPr dirty="0"/>
                  <a:t>In TD(1) we can update all the previous states online, we do not need the end of the episode</a:t>
                </a:r>
              </a:p>
            </p:txBody>
          </p:sp>
        </mc:Choice>
        <mc:Fallback>
          <p:sp>
            <p:nvSpPr>
              <p:cNvPr id="648" name="If  , the traces decrease in time (small weight to infrequent state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49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133154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8" grpId="0" build="p" bldLvl="5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TD(λ) and Eligibility Tr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TD(λ) and Eligibility Traces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2" name="What happens to a specific state trace during an episode? Let’s say,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What happens to a specific state trace during an episode? Let’s say,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9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/>
              </a:p>
              <a:p>
                <a:r>
                  <a:t>Let's take into account an episode with seven visits where five states are visited:</a:t>
                </a:r>
              </a:p>
              <a:p>
                <a:r>
                  <a:t>At the beginning the trace is equal to zero</a:t>
                </a:r>
              </a:p>
              <a:p>
                <a:r>
                  <a:t>First visit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9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3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𝑛𝑑</m:t>
                        </m:r>
                      </m:sup>
                    </m:sSup>
                  </m:oMath>
                </a14:m>
                <a:r>
                  <a:t> step): the trace goes up to 1 and then it starts decaying</a:t>
                </a:r>
              </a:p>
              <a:p>
                <a:r>
                  <a:t>Second visit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t> step): +1 is added to the current value (0.25) obtaining a final trace of 1.25</a:t>
                </a:r>
              </a:p>
              <a:p>
                <a:r>
                  <a:t>After that point the state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9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t> is no more visited and the trace slowly goes to zero</a:t>
                </a:r>
              </a:p>
            </p:txBody>
          </p:sp>
        </mc:Choice>
        <mc:Fallback>
          <p:sp>
            <p:nvSpPr>
              <p:cNvPr id="652" name="What happens to a specific state trace during an episode? Let’s say,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  <a:blipFill>
                <a:blip r:embed="rId2"/>
                <a:stretch>
                  <a:fillRect l="-2959" t="-2677" r="-2466" b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pic>
        <p:nvPicPr>
          <p:cNvPr id="654" name="Screen Shot 2019-12-11 at 5.25.59 PM.png" descr="Screen Shot 2019-12-11 at 5.25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5527" y="3155444"/>
            <a:ext cx="11431600" cy="3247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1" build="p" bldLvl="5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RL-lecture2-1.png" descr="RL-lecture2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748" y="3264406"/>
            <a:ext cx="11431600" cy="726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7" name="Screen Shot 2019-12-12 at 11.54.57 AM.png" descr="Screen Shot 2019-12-12 at 11.54.57 AM.png"/>
          <p:cNvPicPr>
            <a:picLocks noChangeAspect="1"/>
          </p:cNvPicPr>
          <p:nvPr/>
        </p:nvPicPr>
        <p:blipFill>
          <a:blip r:embed="rId3"/>
          <a:srcRect t="1299"/>
          <a:stretch>
            <a:fillRect/>
          </a:stretch>
        </p:blipFill>
        <p:spPr>
          <a:xfrm>
            <a:off x="12210129" y="3262845"/>
            <a:ext cx="11393197" cy="7295411"/>
          </a:xfrm>
          <a:prstGeom prst="rect">
            <a:avLst/>
          </a:prstGeom>
          <a:ln w="12700">
            <a:miter lim="400000"/>
          </a:ln>
        </p:spPr>
      </p:pic>
      <p:sp>
        <p:nvSpPr>
          <p:cNvPr id="658" name="TD(λ) and Eligibility Tr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TD(λ) and Eligibility Traces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9" name="How does   update the state-value function?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How does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𝑇𝐷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update the state-value function?</a:t>
                </a:r>
              </a:p>
              <a:p>
                <a:r>
                  <a:t>In TD(0) we saw that uniform shadow</a:t>
                </a:r>
              </a:p>
              <a:p>
                <a:r>
                  <a:t>In 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𝑇𝐷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the previous states are accessible but they are updated based on the eligibility trace value:</a:t>
                </a:r>
              </a:p>
              <a:p>
                <a:r>
                  <a:t>States with a small eligibility trace will be updated of a small amount whereas states with high eligibility traces will be substantially updated.</a:t>
                </a:r>
              </a:p>
            </p:txBody>
          </p:sp>
        </mc:Choice>
        <mc:Fallback>
          <p:sp>
            <p:nvSpPr>
              <p:cNvPr id="659" name="How does   update the state-value function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  <a:blipFill>
                <a:blip r:embed="rId4"/>
                <a:stretch>
                  <a:fillRect l="-2959" t="-1606" r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" grpId="2" animBg="1" advAuto="0"/>
      <p:bldP spid="657" grpId="3" animBg="1" advAuto="0"/>
      <p:bldP spid="659" grpId="1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Beyond 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Beyond 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Model-free* Reinforcement Learn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Model-free* Reinforcement Learning</a:t>
                </a:r>
              </a:p>
              <a:p>
                <a:pPr lvl="1"/>
                <a:r>
                  <a:t>The first thing we miss in the definition is a transition model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r>
                  <a:t>The second thing we miss is the reward function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41" name="Model-free* Reinforcement Learn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66" y="5668924"/>
            <a:ext cx="13150668" cy="4403614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*Actually, model-free stands for transition-model-free"/>
          <p:cNvSpPr txBox="1"/>
          <p:nvPr/>
        </p:nvSpPr>
        <p:spPr>
          <a:xfrm>
            <a:off x="3166533" y="10968831"/>
            <a:ext cx="94251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*Actually, model-free stands for transition-model-free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Update Rule for TD(λ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Update Rule for TD(λ)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3" name="Eligibility error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Eligibility error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sz="38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sz="385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Target</m:t>
                    </m:r>
                    <m:r>
                      <a:rPr sz="38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sz="38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OldEstimate</m:t>
                    </m:r>
                    <m:r>
                      <a:rPr sz="38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  <a:p>
                <a:pPr>
                  <a:defRPr>
                    <a:solidFill>
                      <a:srgbClr val="373737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3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sz="4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3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3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>
                  <a:defRPr>
                    <a:solidFill>
                      <a:srgbClr val="373737"/>
                    </a:solidFill>
                  </a:defRPr>
                </a:pPr>
                <a:endParaRPr/>
              </a:p>
              <a:p>
                <a:r>
                  <a:t>Updated State-Value Function</a:t>
                </a:r>
              </a:p>
              <a:p>
                <a:pPr>
                  <a:defRPr>
                    <a:solidFill>
                      <a:srgbClr val="373737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15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sz="41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sz="41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663" name="Eligibility err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D(0) vs. TD(λ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vs. TD(λ) Example</a:t>
            </a:r>
          </a:p>
        </p:txBody>
      </p:sp>
      <p:sp>
        <p:nvSpPr>
          <p:cNvPr id="667" name="4x3 grid worl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4x3 grid world</a:t>
            </a:r>
          </a:p>
          <a:p>
            <a:pPr lvl="1"/>
            <a:r>
              <a:t>Reward is zero for all the states but the two terminal states</a:t>
            </a:r>
          </a:p>
          <a:p>
            <a:pPr lvl="1"/>
            <a:r>
              <a:t>State-value matrix initialized with zeros</a:t>
            </a:r>
          </a:p>
          <a:p>
            <a:pPr lvl="1"/>
            <a:r>
              <a:t>The episode contains five visits</a:t>
            </a:r>
          </a:p>
          <a:p>
            <a:pPr lvl="1"/>
            <a:r>
              <a:t>The robot starts at state (1,1) and it arrives at the charging station (4,3) following the optimal path</a:t>
            </a:r>
          </a:p>
        </p:txBody>
      </p:sp>
      <p:sp>
        <p:nvSpPr>
          <p:cNvPr id="6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Screen Shot 2019-12-12 at 12.59.20 PM.png" descr="Screen Shot 2019-12-12 at 12.59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898" y="5619440"/>
            <a:ext cx="11434857" cy="2577530"/>
          </a:xfrm>
          <a:prstGeom prst="rect">
            <a:avLst/>
          </a:prstGeom>
          <a:ln w="12700">
            <a:miter lim="400000"/>
          </a:ln>
        </p:spPr>
      </p:pic>
      <p:sp>
        <p:nvSpPr>
          <p:cNvPr id="671" name="TD(0) vs. TD(λ)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TD(0) vs. TD(λ) Example</a:t>
            </a:r>
          </a:p>
        </p:txBody>
      </p:sp>
      <p:sp>
        <p:nvSpPr>
          <p:cNvPr id="672" name="The results of the update for TD(0) and TD(λ) are the same (zero) along all the visit but the last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4818" cy="9582151"/>
          </a:xfrm>
          <a:prstGeom prst="rect">
            <a:avLst/>
          </a:prstGeom>
        </p:spPr>
        <p:txBody>
          <a:bodyPr/>
          <a:lstStyle/>
          <a:p>
            <a:r>
              <a:t>The results of the update for TD(0) and TD(λ) are the same (zero) along all the visit but the last one</a:t>
            </a:r>
          </a:p>
          <a:p>
            <a:r>
              <a:t>When the robot reaches the charging station (reward +1.0) the update rule returns a positive value</a:t>
            </a:r>
          </a:p>
          <a:p>
            <a:pPr lvl="1"/>
            <a:r>
              <a:t>In TD(0) the result is propagated only to the previous state (3,3)</a:t>
            </a:r>
          </a:p>
          <a:p>
            <a:pPr lvl="1"/>
            <a:r>
              <a:t>In TD(λ) the result is propagated back to all the previous states thanks to the eligibility traces</a:t>
            </a:r>
          </a:p>
          <a:p>
            <a:pPr lvl="2"/>
            <a:r>
              <a:t>The decay value of the traces gives more weight to the last states</a:t>
            </a:r>
          </a:p>
          <a:p>
            <a:r>
              <a:t>State-values traces mechanism helps to speed up the convergence</a:t>
            </a:r>
          </a:p>
          <a:p>
            <a:pPr lvl="1"/>
            <a:r>
              <a:t>TD(0) needs five episodes in order to reach the same results of TD(λ)</a:t>
            </a:r>
          </a:p>
        </p:txBody>
      </p:sp>
      <p:sp>
        <p:nvSpPr>
          <p:cNvPr id="6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674" name="Screen Shot 2019-12-12 at 12.40.35 PM.png" descr="Screen Shot 2019-12-12 at 12.4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337" y="3150871"/>
            <a:ext cx="9863851" cy="247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" grpId="1" build="p" bldLvl="5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ARSA and Q-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SARSA and Q-Learning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On-Policy vs. Off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On-Policy vs. Off-Policy TD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1" name="On-Policy Learn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On-Policy Learning</a:t>
                </a:r>
              </a:p>
              <a:p>
                <a:pPr lvl="1"/>
                <a:r>
                  <a:t>Learn about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from experience sampled from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/>
              </a:p>
              <a:p>
                <a:pPr lvl="1"/>
                <a:r>
                  <a:t>“Learn on the job”</a:t>
                </a:r>
              </a:p>
              <a:p>
                <a:pPr marL="0" lvl="1" indent="0">
                  <a:buSzTx/>
                  <a:buNone/>
                </a:pPr>
                <a:endParaRPr/>
              </a:p>
              <a:p>
                <a:r>
                  <a:t>Off-Policy Approach</a:t>
                </a:r>
              </a:p>
              <a:p>
                <a:pPr lvl="1"/>
                <a:r>
                  <a:t>Learn about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from experience sampled from a second policy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/>
              </a:p>
              <a:p>
                <a:pPr lvl="1"/>
                <a:r>
                  <a:t>“Learn over someone’s shoulder”</a:t>
                </a:r>
              </a:p>
            </p:txBody>
          </p:sp>
        </mc:Choice>
        <mc:Fallback>
          <p:sp>
            <p:nvSpPr>
              <p:cNvPr id="681" name="On-Policy Learn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1" build="p" bldLvl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Rectangle"/>
          <p:cNvSpPr/>
          <p:nvPr/>
        </p:nvSpPr>
        <p:spPr>
          <a:xfrm>
            <a:off x="6837218" y="5477933"/>
            <a:ext cx="10931237" cy="1001449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5" name="Rectangle"/>
          <p:cNvSpPr/>
          <p:nvPr/>
        </p:nvSpPr>
        <p:spPr>
          <a:xfrm>
            <a:off x="4851400" y="9237133"/>
            <a:ext cx="14630400" cy="1270001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86" name="SARSA: On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SARSA: On-Policy TD Control</a:t>
            </a:r>
          </a:p>
        </p:txBody>
      </p:sp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8" name="Let’s extend the TD method to the control case (active scenario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947029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Let’s extend the TD method to the control case (active scenario)</a:t>
                </a:r>
              </a:p>
              <a:p>
                <a:r>
                  <a:rPr dirty="0"/>
                  <a:t>In this active scenario, we want to estimate the optimal policy starting from a random one</a:t>
                </a:r>
              </a:p>
              <a:p>
                <a:pPr algn="ctr">
                  <a:defRPr b="1">
                    <a:solidFill>
                      <a:srgbClr val="FF9900"/>
                    </a:solidFill>
                  </a:defRPr>
                </a:pPr>
                <a:r>
                  <a:rPr dirty="0"/>
                  <a:t>TD(0)</a:t>
                </a:r>
              </a:p>
              <a:p>
                <a:pPr algn="ctr"/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dirty="0"/>
              </a:p>
              <a:p>
                <a:r>
                  <a:rPr dirty="0"/>
                  <a:t>The SARSA update rule is based on the tuple State-Action-Reward-State-Action</a:t>
                </a:r>
              </a:p>
              <a:p>
                <a:r>
                  <a:rPr dirty="0"/>
                  <a:t>Remember that we are in the control case, so we use the Q-function to estimate the best policy</a:t>
                </a:r>
              </a:p>
              <a:p>
                <a:pPr algn="ctr">
                  <a:defRPr b="1">
                    <a:solidFill>
                      <a:srgbClr val="FF9900"/>
                    </a:solidFill>
                  </a:defRPr>
                </a:pPr>
                <a:r>
                  <a:rPr dirty="0"/>
                  <a:t>TD algorithm for control</a:t>
                </a:r>
              </a:p>
              <a:p>
                <a:pPr algn="ctr"/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dirty="0"/>
              </a:p>
              <a:p>
                <a:r>
                  <a:rPr dirty="0"/>
                  <a:t>We simply replaced 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dirty="0"/>
                  <a:t> with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dirty="0"/>
                  <a:t> in our updating rule</a:t>
                </a:r>
              </a:p>
            </p:txBody>
          </p:sp>
        </mc:Choice>
        <mc:Fallback>
          <p:sp>
            <p:nvSpPr>
              <p:cNvPr id="688" name="Let’s extend the TD method to the control case (active scenario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9470298"/>
              </a:xfrm>
              <a:prstGeom prst="rect">
                <a:avLst/>
              </a:prstGeom>
              <a:blipFill>
                <a:blip r:embed="rId2"/>
                <a:stretch>
                  <a:fillRect l="-102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6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4" grpId="2" animBg="1" advAuto="0"/>
      <p:bldP spid="685" grpId="3" animBg="1" advAuto="0"/>
      <p:bldP spid="688" grpId="1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ARSA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1" name="Consider again a single episode of an agent moving in our 4x3 grid world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Consider again a single episode of an agent moving in our 4x3 grid world</a:t>
                </a:r>
              </a:p>
              <a:p>
                <a:r>
                  <a:t>The robot starts at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5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 and after seven visits it reaches a terminal state at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6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6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6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/>
              </a:p>
              <a:p>
                <a:r>
                  <a:t>For each state we have an associated action</a:t>
                </a:r>
              </a:p>
              <a:p>
                <a:r>
                  <a:t>Moving forward takes into account only the state at t and </a:t>
                </a:r>
                <a14:m>
                  <m:oMath xmlns:m="http://schemas.openxmlformats.org/officeDocument/2006/math">
                    <m:r>
                      <a:rPr sz="46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6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691" name="Consider again a single episode of an agent moving in our 4x3 grid worl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4818" cy="9470299"/>
              </a:xfrm>
              <a:prstGeom prst="rect">
                <a:avLst/>
              </a:prstGeom>
              <a:blipFill>
                <a:blip r:embed="rId2"/>
                <a:stretch>
                  <a:fillRect l="-2959" t="-2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693" name="Screen Shot 2019-12-12 at 1.43.08 PM.png" descr="Screen Shot 2019-12-12 at 1.43.0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169" y="3196065"/>
            <a:ext cx="6961733" cy="7275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1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95" name="SARSA( )"/>
              <p:cNvSpPr txBox="1"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SARSA(</a:t>
                </a:r>
                <a14:m>
                  <m:oMath xmlns:m="http://schemas.openxmlformats.org/officeDocument/2006/math">
                    <m:r>
                      <a:rPr sz="9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t>)</a:t>
                </a:r>
              </a:p>
            </p:txBody>
          </p:sp>
        </mc:Choice>
        <mc:Fallback>
          <p:sp>
            <p:nvSpPr>
              <p:cNvPr id="695" name="SARSA( )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2352" b="-4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6" name="We can apply the TD(λ) ideas to SARSA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9626743" cy="9181185"/>
          </a:xfrm>
          <a:prstGeom prst="rect">
            <a:avLst/>
          </a:prstGeom>
        </p:spPr>
        <p:txBody>
          <a:bodyPr/>
          <a:lstStyle/>
          <a:p>
            <a:pPr marL="1084791" lvl="1" indent="-449791">
              <a:defRPr sz="3700"/>
            </a:pPr>
            <a:r>
              <a:t>We can apply the TD(λ) ideas to SARSA</a:t>
            </a:r>
          </a:p>
          <a:p>
            <a:pPr marL="1084791" lvl="1" indent="-449791">
              <a:defRPr sz="3700"/>
            </a:pPr>
            <a:r>
              <a:t>SARSA(λ) follows the same steps of TD(λ) implementing the eligibility traces to speed up the convergence. </a:t>
            </a:r>
          </a:p>
          <a:p>
            <a:pPr marL="1084791" lvl="1" indent="-449791">
              <a:defRPr sz="3700"/>
            </a:pPr>
            <a:r>
              <a:t>The intuition behind the algorithm is the same, however instead of applying the prediction method to states SARSA(λ) applies it to state-action pairs.</a:t>
            </a:r>
          </a:p>
        </p:txBody>
      </p:sp>
      <p:sp>
        <p:nvSpPr>
          <p:cNvPr id="6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698" name="Screen Shot 2020-03-04 at 2.47.59 PM.png" descr="Screen Shot 2020-03-04 at 2.47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70" y="2528841"/>
            <a:ext cx="9473673" cy="9735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" grpId="1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ARSA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SARSA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1" name="Summarizing all the step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Summarizing all the steps:</a:t>
                </a:r>
              </a:p>
              <a:p>
                <a:pPr marL="863600" lvl="1" indent="-228600">
                  <a:buSzPct val="100000"/>
                  <a:buAutoNum type="arabicPeriod"/>
                </a:pPr>
                <a:r>
                  <a:t> Move one step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from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792941" lvl="2" indent="-522941">
                  <a:buClr>
                    <a:srgbClr val="373737"/>
                  </a:buClr>
                </a:pPr>
                <a:r>
                  <a:t>The agent select one action from the policy and moves one step forward</a:t>
                </a:r>
              </a:p>
              <a:p>
                <a:pPr marL="863600" lvl="1" indent="-228600">
                  <a:buSzPct val="100000"/>
                  <a:buAutoNum type="arabicPeriod"/>
                </a:pPr>
                <a:r>
                  <a:t> Observe: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4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3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/>
              </a:p>
              <a:p>
                <a:pPr marL="1805641" lvl="2" indent="-522941">
                  <a:buClr>
                    <a:srgbClr val="373737"/>
                  </a:buClr>
                </a:pPr>
                <a:r>
                  <a:t>The agent observes the reward, the new state and the associated action</a:t>
                </a:r>
              </a:p>
              <a:p>
                <a:pPr marL="863600" lvl="1" indent="-228600">
                  <a:buSzPct val="100000"/>
                  <a:buAutoNum type="arabicPeriod"/>
                </a:pPr>
                <a:r>
                  <a:t> Update the action-value function: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792941" lvl="2" indent="-522941">
                  <a:buClr>
                    <a:srgbClr val="373737"/>
                  </a:buClr>
                </a:pPr>
                <a:r>
                  <a:t>The algorithm updates the action-value function using the update rule</a:t>
                </a:r>
              </a:p>
              <a:p>
                <a:pPr marL="863600" lvl="1" indent="-228600">
                  <a:buSzPct val="100000"/>
                  <a:buAutoNum type="arabicPeriod"/>
                </a:pPr>
                <a:r>
                  <a:t> Update the policy: 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limLow>
                      <m:limLow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</a:t>
                </a:r>
              </a:p>
              <a:p>
                <a:pPr marL="1792941" lvl="2" indent="-522941">
                  <a:buClr>
                    <a:srgbClr val="373737"/>
                  </a:buClr>
                </a:pPr>
                <a:r>
                  <a:t>The policy </a:t>
                </a:r>
                <a14:m>
                  <m:oMath xmlns:m="http://schemas.openxmlformats.org/officeDocument/2006/math">
                    <m:r>
                      <a:rPr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 is updated at each visit, choosing the action with the highest action-value (same as MC for control), applying the </a:t>
                </a:r>
                <a:r>
                  <a:rPr b="1"/>
                  <a:t>exploring starts</a:t>
                </a:r>
                <a:r>
                  <a:t> condition</a:t>
                </a:r>
              </a:p>
              <a:p>
                <a:pPr marL="1792941" lvl="2" indent="-522941">
                  <a:buClr>
                    <a:srgbClr val="373737"/>
                  </a:buClr>
                </a:pPr>
                <a:r>
                  <a:t>We are making the policy greedy</a:t>
                </a:r>
              </a:p>
            </p:txBody>
          </p:sp>
        </mc:Choice>
        <mc:Fallback>
          <p:sp>
            <p:nvSpPr>
              <p:cNvPr id="701" name="Summarizing all the step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" grpId="1" build="p" bldLvl="5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Q-Learning: Off-Policy TD Contr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Q-Learning: Off-Policy TD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5" name="On-policy learn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On-policy learning</a:t>
                </a:r>
              </a:p>
              <a:p>
                <a:pPr lvl="1"/>
                <a:r>
                  <a:t>We updated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from experiences sampled from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/>
              </a:p>
              <a:p>
                <a:r>
                  <a:t>Off-policy learning</a:t>
                </a:r>
              </a:p>
              <a:p>
                <a:pPr lvl="1"/>
                <a:r>
                  <a:t>We </a:t>
                </a:r>
                <a:r>
                  <a:rPr b="1"/>
                  <a:t>do not need a policy</a:t>
                </a:r>
                <a:r>
                  <a:t> in order to update our Q-function</a:t>
                </a:r>
              </a:p>
              <a:p>
                <a:pPr lvl="2"/>
                <a:r>
                  <a:t>We still generate a policy </a:t>
                </a:r>
                <a14:m>
                  <m:oMath xmlns:m="http://schemas.openxmlformats.org/officeDocument/2006/math">
                    <m:r>
                      <a:rPr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 based on the action having the maximum action-value taken from our Q-function</a:t>
                </a:r>
              </a:p>
              <a:p>
                <a:pPr lvl="2"/>
                <a:r>
                  <a:t>Q-function itself is improved thanks to the observation of a second policy 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t> that is not updated</a:t>
                </a:r>
              </a:p>
            </p:txBody>
          </p:sp>
        </mc:Choice>
        <mc:Fallback>
          <p:sp>
            <p:nvSpPr>
              <p:cNvPr id="705" name="On-policy learn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Model-free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Model-free Reinforcement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The passive case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passive case:</a:t>
                </a:r>
              </a:p>
              <a:p>
                <a:pPr lvl="1"/>
                <a:r>
                  <a:rPr b="1">
                    <a:solidFill>
                      <a:srgbClr val="FF9900"/>
                    </a:solidFill>
                  </a:rPr>
                  <a:t>We have a policy 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FF99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b="1"/>
                  <a:t> </a:t>
                </a:r>
                <a:r>
                  <a:t>which guides an agent’s movement in an environment</a:t>
                </a:r>
              </a:p>
              <a:p>
                <a:pPr lvl="1"/>
                <a:r>
                  <a:t>In state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 an agent always chooses the action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t> given by the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/>
              </a:p>
              <a:p>
                <a:pPr lvl="1"/>
                <a:r>
                  <a:t>The goal of the agent is to learn the state-value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2"/>
                <a:r>
                  <a:t>By estimating the transition model, moving in the environment and keeping track of the number of times an action has been correctly executed</a:t>
                </a:r>
              </a:p>
              <a:p>
                <a:pPr lvl="1"/>
                <a:r>
                  <a:t>This is called </a:t>
                </a:r>
                <a:r>
                  <a:rPr b="1">
                    <a:solidFill>
                      <a:srgbClr val="FF9900"/>
                    </a:solidFill>
                  </a:rPr>
                  <a:t>Monte Carlo for Prediction </a:t>
                </a:r>
                <a:r>
                  <a:t>(</a:t>
                </a:r>
                <a:r>
                  <a:rPr i="1"/>
                  <a:t>Sutton</a:t>
                </a:r>
                <a:r>
                  <a:t>)</a:t>
                </a:r>
              </a:p>
              <a:p>
                <a:r>
                  <a:t>The active case:</a:t>
                </a:r>
              </a:p>
              <a:p>
                <a:pPr lvl="1"/>
                <a:r>
                  <a:rPr b="1">
                    <a:solidFill>
                      <a:srgbClr val="FF9900"/>
                    </a:solidFill>
                  </a:rPr>
                  <a:t>We estimate the optimal policy</a:t>
                </a:r>
                <a:r>
                  <a:rPr b="1"/>
                  <a:t> </a:t>
                </a:r>
                <a:r>
                  <a:t>while moving in the environment</a:t>
                </a:r>
              </a:p>
              <a:p>
                <a:pPr lvl="1"/>
                <a:r>
                  <a:t>We are applying </a:t>
                </a:r>
                <a:r>
                  <a:rPr b="1">
                    <a:solidFill>
                      <a:srgbClr val="FF9900"/>
                    </a:solidFill>
                  </a:rPr>
                  <a:t>Monte Carlo for Control Estimation</a:t>
                </a:r>
                <a:r>
                  <a:t> (</a:t>
                </a:r>
                <a:r>
                  <a:rPr i="1"/>
                  <a:t>Sutton</a:t>
                </a:r>
                <a:r>
                  <a:t>)</a:t>
                </a:r>
              </a:p>
              <a:p>
                <a:pPr lvl="1"/>
                <a:r>
                  <a:t>We are going to explore a technique which directly estimates the state-value function without using the transition model, the </a:t>
                </a:r>
                <a:r>
                  <a:rPr b="1">
                    <a:solidFill>
                      <a:srgbClr val="FF9900"/>
                    </a:solidFill>
                  </a:rPr>
                  <a:t>Monte Carlo Method</a:t>
                </a:r>
              </a:p>
            </p:txBody>
          </p:sp>
        </mc:Choice>
        <mc:Fallback>
          <p:sp>
            <p:nvSpPr>
              <p:cNvPr id="247" name="The passive case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build="p" bldLvl="5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Rectangle"/>
          <p:cNvSpPr/>
          <p:nvPr/>
        </p:nvSpPr>
        <p:spPr>
          <a:xfrm>
            <a:off x="4988021" y="7210937"/>
            <a:ext cx="14318288" cy="109868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9" name="Rectangle"/>
          <p:cNvSpPr/>
          <p:nvPr/>
        </p:nvSpPr>
        <p:spPr>
          <a:xfrm>
            <a:off x="4988021" y="4310691"/>
            <a:ext cx="14318288" cy="1098684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0" name="Q-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Q-Learning</a:t>
            </a:r>
          </a:p>
        </p:txBody>
      </p:sp>
      <p:sp>
        <p:nvSpPr>
          <p:cNvPr id="7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2" name="The most famous off-policy TD algorithm for control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907959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The most famous off-policy TD algorithm for control</a:t>
                </a:r>
              </a:p>
              <a:p>
                <a:pPr marL="0" indent="0" algn="ctr">
                  <a:buSzTx/>
                  <a:buNone/>
                  <a:defRPr b="1">
                    <a:solidFill>
                      <a:srgbClr val="FF9900"/>
                    </a:solidFill>
                  </a:defRPr>
                </a:pPr>
                <a:r>
                  <a:rPr dirty="0"/>
                  <a:t>Q-learning Update Rule</a:t>
                </a:r>
              </a:p>
              <a:p>
                <a:pPr marL="0" indent="0" algn="ctr">
                  <a:buSzTx/>
                  <a:buNone/>
                  <a:defRPr b="1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4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sz="4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dirty="0"/>
              </a:p>
              <a:p>
                <a:r>
                  <a:rPr dirty="0"/>
                  <a:t>Only difference: the </a:t>
                </a:r>
                <a:r>
                  <a:rPr b="1" dirty="0"/>
                  <a:t>Target</a:t>
                </a:r>
                <a:r>
                  <a:rPr dirty="0"/>
                  <a:t> term, compared to SARSA</a:t>
                </a:r>
              </a:p>
              <a:p>
                <a:pPr marL="0" indent="0" algn="ctr">
                  <a:buSzTx/>
                  <a:buNone/>
                  <a:defRPr b="1">
                    <a:solidFill>
                      <a:srgbClr val="FF9900"/>
                    </a:solidFill>
                  </a:defRPr>
                </a:pPr>
                <a:r>
                  <a:rPr dirty="0"/>
                  <a:t>SARSA Update Rule</a:t>
                </a:r>
              </a:p>
              <a:p>
                <a:pPr marL="0" indent="0" algn="ctr">
                  <a:buSzTx/>
                  <a:buNone/>
                </a:pP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endParaRPr dirty="0"/>
              </a:p>
              <a:p>
                <a:r>
                  <a:rPr dirty="0"/>
                  <a:t>Q-learning makes an update based on the greedy Q-value of the successor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5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dirty="0"/>
                  <a:t>, while SARSA uses the Q-value of the action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5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dirty="0"/>
                  <a:t> actually chosen by the learning policy.</a:t>
                </a:r>
              </a:p>
            </p:txBody>
          </p:sp>
        </mc:Choice>
        <mc:Fallback>
          <p:sp>
            <p:nvSpPr>
              <p:cNvPr id="712" name="The most famous off-policy TD algorithm for contro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8907959"/>
              </a:xfrm>
              <a:prstGeom prst="rect">
                <a:avLst/>
              </a:prstGeom>
              <a:blipFill>
                <a:blip r:embed="rId2"/>
                <a:stretch>
                  <a:fillRect l="-1449" t="-2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7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3" animBg="1" advAuto="0"/>
      <p:bldP spid="709" grpId="2" animBg="1" advAuto="0"/>
      <p:bldP spid="712" grpId="1" build="p" bldLvl="5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Q-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5" name="Summarizing all the step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Summarizing all the steps:</a:t>
                </a:r>
              </a:p>
              <a:p>
                <a:pPr marL="1518708" lvl="1" indent="-629708">
                  <a:buSzPct val="100000"/>
                  <a:buAutoNum type="arabicPeriod"/>
                </a:pPr>
                <a:r>
                  <a:t>Move one step selecting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from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640416" lvl="2" indent="-370416"/>
                <a:r>
                  <a:t>The agent are sampling the action from the exploration policy </a:t>
                </a:r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/>
              </a:p>
              <a:p>
                <a:pPr marL="1518708" lvl="1" indent="-629708">
                  <a:buSzPct val="100000"/>
                  <a:buAutoNum type="arabicPeriod"/>
                </a:pPr>
                <a:r>
                  <a:t>Observe: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3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/>
              </a:p>
              <a:p>
                <a:pPr marL="1640416" lvl="2" indent="-370416"/>
                <a:r>
                  <a:t>Unlike in SARSA, we are not considering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5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t> (the action at the next step)</a:t>
                </a:r>
              </a:p>
              <a:p>
                <a:pPr marL="1518708" lvl="1" indent="-629708">
                  <a:buSzPct val="100000"/>
                  <a:buAutoNum type="arabicPeriod"/>
                </a:pPr>
                <a:r>
                  <a:t>Update the action-value function: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640416" lvl="2" indent="-370416"/>
                <a:r>
                  <a:t>The algorithm updates the action-value function using the update rule</a:t>
                </a:r>
              </a:p>
              <a:p>
                <a:pPr marL="1518708" lvl="1" indent="-629708">
                  <a:buSzPct val="100000"/>
                  <a:buAutoNum type="arabicPeriod"/>
                </a:pPr>
                <a:r>
                  <a:t>(optional) Update the policy: 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)←</m:t>
                    </m:r>
                    <m:limLow>
                      <m:limLow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nor/>
                          </m:r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lim>
                    </m:limLow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38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marL="1640416" lvl="2" indent="-370416"/>
                <a:r>
                  <a:t>This step is optional, because the action-value can be obtained directly from the Q-function</a:t>
                </a:r>
              </a:p>
            </p:txBody>
          </p:sp>
        </mc:Choice>
        <mc:Fallback>
          <p:sp>
            <p:nvSpPr>
              <p:cNvPr id="715" name="Summarizing all the step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" grpId="1" build="p" bldLvl="5" animBg="1" advAuto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721" name="[1] Reinforcement Learning: An Introduction, Sutton, R.S.,Barto, A.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 dirty="0"/>
              <a:t>[1] </a:t>
            </a:r>
            <a:r>
              <a:rPr u="sng" dirty="0"/>
              <a:t>Reinforcement Learning: An Introduction, Sutton, R.S.,</a:t>
            </a:r>
            <a:r>
              <a:rPr u="sng" dirty="0" err="1"/>
              <a:t>Barto</a:t>
            </a:r>
            <a:r>
              <a:rPr u="sng" dirty="0"/>
              <a:t>, A.G.</a:t>
            </a:r>
          </a:p>
          <a:p>
            <a:pPr marL="0" indent="0">
              <a:buSzTx/>
              <a:buNone/>
            </a:pPr>
            <a:r>
              <a:rPr dirty="0"/>
              <a:t>[2] </a:t>
            </a:r>
            <a:r>
              <a:rPr u="sng" dirty="0">
                <a:hlinkClick r:id="rId2"/>
              </a:rPr>
              <a:t>Dissecting Reinforcement Learning-Part.2</a:t>
            </a:r>
          </a:p>
        </p:txBody>
      </p:sp>
      <p:sp>
        <p:nvSpPr>
          <p:cNvPr id="7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Assignment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Assignment</a:t>
            </a:r>
          </a:p>
        </p:txBody>
      </p:sp>
      <p:sp>
        <p:nvSpPr>
          <p:cNvPr id="727" name="Welcome to the second RL assign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08DC4"/>
                </a:solidFill>
              </a:defRPr>
            </a:pPr>
            <a:r>
              <a:t>Welcome to the second RL assignment</a:t>
            </a:r>
          </a:p>
          <a:p>
            <a:r>
              <a:t>For this assignment, we'll dive in to Model-Free Prediction &amp; Control with Temporal Difference (TD) and Q-Learning</a:t>
            </a:r>
          </a:p>
          <a:p>
            <a:r>
              <a:t>See detailed explanation of problem in the assignment  notebook </a:t>
            </a:r>
            <a:r>
              <a:rPr sz="3400" b="1">
                <a:solidFill>
                  <a:srgbClr val="FF9900"/>
                </a:solidFill>
              </a:rPr>
              <a:t>RL_assignment_2.ipynb</a:t>
            </a:r>
            <a:r>
              <a:t>, located in your student’s Sagemaker environment</a:t>
            </a:r>
          </a:p>
        </p:txBody>
      </p:sp>
      <p:sp>
        <p:nvSpPr>
          <p:cNvPr id="7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"/>
          <p:cNvSpPr/>
          <p:nvPr/>
        </p:nvSpPr>
        <p:spPr>
          <a:xfrm>
            <a:off x="9293753" y="3842014"/>
            <a:ext cx="5898423" cy="168123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1" name="Monte Carlo 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Monte Carlo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2" name="Monte Carlo methods are ways of solving the reinforcement learning problem based on averaging sample return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b="1">
                    <a:solidFill>
                      <a:srgbClr val="FF9900"/>
                    </a:solidFill>
                  </a:rPr>
                  <a:t>Monte Carlo methods</a:t>
                </a:r>
                <a:r>
                  <a:t> are ways of solving the reinforcement learning problem based on averaging sample returns</a:t>
                </a:r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)]≈</m:t>
                    </m:r>
                    <m:f>
                      <m:fPr>
                        <m:ctrlP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limUpp>
                      <m:limUppPr>
                        <m:ctrlP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55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55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55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sz="355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e>
                      <m:lim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lim>
                    </m:limUpp>
                    <m:sSub>
                      <m:sSubPr>
                        <m:ctrlP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35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r>
                  <a:t>Unlike Dynamic Programming, here we do not assume complete knowledge of the environment</a:t>
                </a:r>
              </a:p>
              <a:p>
                <a:r>
                  <a:rPr b="1"/>
                  <a:t>Monte-Carlo</a:t>
                </a:r>
                <a:r>
                  <a:t> (MC) methods require only </a:t>
                </a:r>
                <a:r>
                  <a:rPr b="1"/>
                  <a:t>experience</a:t>
                </a:r>
                <a:r>
                  <a:t>:</a:t>
                </a:r>
              </a:p>
              <a:p>
                <a:pPr lvl="1"/>
                <a:r>
                  <a:t>Sample sequences of states, actions, and rewards from actual or simulated interaction with an environment</a:t>
                </a:r>
              </a:p>
              <a:p>
                <a:r>
                  <a:t>Although a transition model is required, the model needs only to generate sample transitions, not the complete probability distributions of all possible transitions that is required for dynamic programming (DP)</a:t>
                </a:r>
              </a:p>
            </p:txBody>
          </p:sp>
        </mc:Choice>
        <mc:Fallback>
          <p:sp>
            <p:nvSpPr>
              <p:cNvPr id="252" name="Monte Carlo methods are ways of solving the reinforcement learning problem based on averaging sample retur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49" t="-3436" r="-1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2" animBg="1" advAuto="0"/>
      <p:bldP spid="252" grpId="1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5766</Words>
  <Application>Microsoft Macintosh PowerPoint</Application>
  <PresentationFormat>Custom</PresentationFormat>
  <Paragraphs>625</Paragraphs>
  <Slides>86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Amazon Ember</vt:lpstr>
      <vt:lpstr>Calibri</vt:lpstr>
      <vt:lpstr>Cambria Math</vt:lpstr>
      <vt:lpstr>Helvetica Neue</vt:lpstr>
      <vt:lpstr>Helvetica Neue Light</vt:lpstr>
      <vt:lpstr>Helvetica Neue Medium</vt:lpstr>
      <vt:lpstr>Times Roman</vt:lpstr>
      <vt:lpstr>White</vt:lpstr>
      <vt:lpstr>PowerPoint Presentation</vt:lpstr>
      <vt:lpstr>Reinforcement Learning</vt:lpstr>
      <vt:lpstr>Course Agenda</vt:lpstr>
      <vt:lpstr>Demo Notebooks</vt:lpstr>
      <vt:lpstr>The Monte Carlo Method</vt:lpstr>
      <vt:lpstr>Beyond Dynamic Programming</vt:lpstr>
      <vt:lpstr>Beyond Dynamic Programming</vt:lpstr>
      <vt:lpstr>Model-free Reinforcement Learning</vt:lpstr>
      <vt:lpstr>Monte Carlo Methods</vt:lpstr>
      <vt:lpstr>Monte Carlo Methods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Example</vt:lpstr>
      <vt:lpstr>Monte Carlo Control Estimation</vt:lpstr>
      <vt:lpstr>Monte Carlo Control Estimation</vt:lpstr>
      <vt:lpstr>Monte Carlo Control Estimation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Monte Carlo Control Example</vt:lpstr>
      <vt:lpstr>Temporal Difference Concept</vt:lpstr>
      <vt:lpstr>Temporal Difference Concept</vt:lpstr>
      <vt:lpstr>Temporal Difference Concept</vt:lpstr>
      <vt:lpstr>Temporal Difference Concept</vt:lpstr>
      <vt:lpstr>Temporal Difference Concept</vt:lpstr>
      <vt:lpstr>Temporal Difference Concept</vt:lpstr>
      <vt:lpstr>Temporal Difference Learning</vt:lpstr>
      <vt:lpstr>Temporal Difference Learning</vt:lpstr>
      <vt:lpstr>Temporal Difference Learning</vt:lpstr>
      <vt:lpstr>Temporal Difference Learning</vt:lpstr>
      <vt:lpstr>TD(0)</vt:lpstr>
      <vt:lpstr>TD(0) Example</vt:lpstr>
      <vt:lpstr>TD(0) Example</vt:lpstr>
      <vt:lpstr>TD(0) Example</vt:lpstr>
      <vt:lpstr>TD(0) Example</vt:lpstr>
      <vt:lpstr>TD(0) Example</vt:lpstr>
      <vt:lpstr>PowerPoint Presentation</vt:lpstr>
      <vt:lpstr>TD(λ) and Eligibility Traces</vt:lpstr>
      <vt:lpstr>TD(λ) and Eligibility Traces</vt:lpstr>
      <vt:lpstr>TD(λ) and Eligibility Traces</vt:lpstr>
      <vt:lpstr>TD(λ) and Eligibility Traces</vt:lpstr>
      <vt:lpstr>Update Rule for TD(λ)</vt:lpstr>
      <vt:lpstr>TD(0) vs. TD(λ) Example</vt:lpstr>
      <vt:lpstr>TD(0) vs. TD(λ) Example</vt:lpstr>
      <vt:lpstr>SARSA and Q-Learning</vt:lpstr>
      <vt:lpstr>On-Policy vs. Off-Policy TD Control</vt:lpstr>
      <vt:lpstr>SARSA: On-Policy TD Control</vt:lpstr>
      <vt:lpstr>SARSA Example</vt:lpstr>
      <vt:lpstr>SARSA(λ)</vt:lpstr>
      <vt:lpstr>SARSA Example</vt:lpstr>
      <vt:lpstr>Q-Learning: Off-Policy TD Control</vt:lpstr>
      <vt:lpstr>Q-Learning</vt:lpstr>
      <vt:lpstr>Q-Learning</vt:lpstr>
      <vt:lpstr>References</vt:lpstr>
      <vt:lpstr>References</vt:lpstr>
      <vt:lpstr>Assignment</vt:lpstr>
      <vt:lpstr>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12</cp:revision>
  <dcterms:modified xsi:type="dcterms:W3CDTF">2021-04-06T00:37:48Z</dcterms:modified>
</cp:coreProperties>
</file>